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2"/>
  </p:notesMasterIdLst>
  <p:handoutMasterIdLst>
    <p:handoutMasterId r:id="rId13"/>
  </p:handoutMasterIdLst>
  <p:sldIdLst>
    <p:sldId id="325" r:id="rId2"/>
    <p:sldId id="349" r:id="rId3"/>
    <p:sldId id="350" r:id="rId4"/>
    <p:sldId id="339" r:id="rId5"/>
    <p:sldId id="351" r:id="rId6"/>
    <p:sldId id="352" r:id="rId7"/>
    <p:sldId id="353" r:id="rId8"/>
    <p:sldId id="354" r:id="rId9"/>
    <p:sldId id="355" r:id="rId10"/>
    <p:sldId id="336" r:id="rId11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49"/>
            <p14:sldId id="350"/>
            <p14:sldId id="339"/>
            <p14:sldId id="351"/>
            <p14:sldId id="352"/>
            <p14:sldId id="353"/>
            <p14:sldId id="354"/>
            <p14:sldId id="35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7C917-583C-E77D-B579-6E8946FFDC11}" name="Sam Houda" initials="SH" userId="S::samantha.houda1@det.nsw.edu.au::8177d86a-8cc2-4537-942b-686d9dda63ce" providerId="AD"/>
  <p188:author id="{C461638E-F1F5-7186-9758-0B4A52497F93}" name="Meagan Rodda" initials="MR" userId="S::Meagan.Rodda@det.nsw.edu.au::efecb8de-290d-42b5-96ee-00df0648c086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BE3"/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92" autoAdjust="0"/>
  </p:normalViewPr>
  <p:slideViewPr>
    <p:cSldViewPr snapToGrid="0">
      <p:cViewPr varScale="1">
        <p:scale>
          <a:sx n="66" d="100"/>
          <a:sy n="66" d="100"/>
        </p:scale>
        <p:origin x="2199" y="51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Discuss with students the meaning of the 45 degree angle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89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/>
              <a:t>Worked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Reveal the question and its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Students read in silence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Students explain to themselves what is happening in the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Thumb up when finished 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Explain to a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Answer self-explanation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/>
              <a:t>Share answers with whole class</a:t>
            </a:r>
          </a:p>
          <a:p>
            <a:endParaRPr lang="en-AU"/>
          </a:p>
          <a:p>
            <a:r>
              <a:rPr lang="en-AU"/>
              <a:t>Your turn:</a:t>
            </a:r>
          </a:p>
          <a:p>
            <a:r>
              <a:rPr lang="en-AU"/>
              <a:t>Students now try this example on their own. </a:t>
            </a:r>
          </a:p>
          <a:p>
            <a:r>
              <a:rPr lang="en-AU"/>
              <a:t>Give them time before revealing the answers. 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69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68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89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593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38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Worked example: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Reveal the question and its solution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read in silence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explain to themselves what is happening in the examples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Thumb up when finished reading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Explain to a partner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Answer self-explanation questions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answers with whole class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AU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turn: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now try this example on their own.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Give them time before revealing the answers.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44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8097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93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647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7039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5574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5232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5310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933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21972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3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0236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7117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771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87693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56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19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56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6035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86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3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990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77760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59284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2973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4164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03299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7210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536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719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37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6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1538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05635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7341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96190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2050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46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056-E44C-AF43-A422-C82DD035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25" y="402012"/>
            <a:ext cx="10629676" cy="49847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01063-BE19-724C-91DD-C5F4B748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156F-4B4A-874F-AEE2-940A34FF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2078">
            <a:extLst>
              <a:ext uri="{FF2B5EF4-FFF2-40B4-BE49-F238E27FC236}">
                <a16:creationId xmlns:a16="http://schemas.microsoft.com/office/drawing/2014/main" id="{0C286ABD-2EA9-E445-A9AD-2AD792A0E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7" y="910008"/>
            <a:ext cx="10632493" cy="46635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D4F20-168E-1D45-8475-BC928E86208C}"/>
              </a:ext>
            </a:extLst>
          </p:cNvPr>
          <p:cNvCxnSpPr>
            <a:cxnSpLocks/>
          </p:cNvCxnSpPr>
          <p:nvPr userDrawn="1"/>
        </p:nvCxnSpPr>
        <p:spPr>
          <a:xfrm>
            <a:off x="334963" y="1665287"/>
            <a:ext cx="11468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BA1511-BC03-1340-A366-AB5EC6B308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51538" y="1989138"/>
            <a:ext cx="5868987" cy="41234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4004FB-FECF-9449-91A7-F251720D0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5392737" cy="4123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079BD0-8F19-D845-893E-1EF997B1B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918" y="383757"/>
            <a:ext cx="504501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2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9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07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98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907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2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offchurch-tam/34555454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cid:917119452554791813808771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cid:917119452554791813808771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2880000"/>
            <a:ext cx="11484001" cy="1080000"/>
          </a:xfrm>
        </p:spPr>
        <p:txBody>
          <a:bodyPr/>
          <a:lstStyle/>
          <a:p>
            <a:r>
              <a:rPr lang="en-US" dirty="0"/>
              <a:t>Degrees and minutes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140000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B6E2-5C79-19D4-5083-2D1E5DAEB7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1800" dirty="0"/>
              <a:t>I can convert decimal form to degrees and minutes using my calculator.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1800" dirty="0"/>
              <a:t>I can convert from degrees and minutes to decimal form using my calculator.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AU" sz="1800" dirty="0"/>
              <a:t>I can convert between decimal form and degrees and minutes without my calculator.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CC71-BEF5-A833-6873-D80E358F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far around is 1 degree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86A86-9C76-F8AA-8AAC-02F41E0C5D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2C598-7CA8-A899-A9EC-D8382240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understand the concept of an angle as a measure of turning.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be able to use angles measured in degrees and minutes when solving problems.</a:t>
            </a:r>
          </a:p>
          <a:p>
            <a:pPr marL="0" lvl="2" indent="0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describe what a particular angle looks like as a measure of turning.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convert an angle represented as a decimal into degrees and minutes.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solve problems involving finding missing sides in right-angled triangles, with angles represented in degrees and minutes.</a:t>
            </a:r>
          </a:p>
        </p:txBody>
      </p:sp>
    </p:spTree>
    <p:extLst>
      <p:ext uri="{BB962C8B-B14F-4D97-AF65-F5344CB8AC3E}">
        <p14:creationId xmlns:p14="http://schemas.microsoft.com/office/powerpoint/2010/main" val="30050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C78-D637-7A08-07C3-DB6EE9EF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Estimating angles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164CA-CC0A-7AFA-B154-13E7E245B7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pic>
        <p:nvPicPr>
          <p:cNvPr id="1025" name="Picture 5" descr="An image of a street sign describing the rules for parking in this area. The large text says &quot;45 degree angle parking&quot;. The small text says &quot;rear to kerb, vehicles under 6m. only&quot;. ">
            <a:extLst>
              <a:ext uri="{FF2B5EF4-FFF2-40B4-BE49-F238E27FC236}">
                <a16:creationId xmlns:a16="http://schemas.microsoft.com/office/drawing/2014/main" id="{3A0E1991-439D-973C-CF9A-899D3528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1523570"/>
            <a:ext cx="5743575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51DA81E-9C68-7AB2-1BB6-7929C363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2" y="5682224"/>
            <a:ext cx="44959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Figure 1 - </a:t>
            </a:r>
            <a:r>
              <a:rPr kumimoji="0" lang="en-A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This Photo</a:t>
            </a:r>
            <a:r>
              <a:rPr kumimoji="0" lang="en-A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kumimoji="0" lang="en-AU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CC BY-SA</a:t>
            </a:r>
            <a:r>
              <a:rPr kumimoji="0" lang="en-AU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6C95C-9BD9-160D-9C45-8E54FBA57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87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CC01-BC6D-249F-D3B5-5B640538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Degrees and minutes – part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0BCF1-4687-47EF-85FC-2B0F2E408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2400">
                <a:cs typeface="Arial"/>
              </a:rPr>
              <a:t>Converting</a:t>
            </a:r>
            <a:r>
              <a:rPr lang="en-AU">
                <a:latin typeface="Arial"/>
                <a:cs typeface="Arial"/>
              </a:rPr>
              <a:t> </a:t>
            </a:r>
            <a:r>
              <a:rPr lang="en-AU" sz="2400">
                <a:cs typeface="Arial"/>
              </a:rPr>
              <a:t>decimal</a:t>
            </a:r>
            <a:r>
              <a:rPr lang="en-AU">
                <a:latin typeface="Arial"/>
                <a:cs typeface="Arial"/>
              </a:rPr>
              <a:t> form to degrees and minutes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AE993-9EF3-4E85-86B3-8E62AF3720CF}"/>
              </a:ext>
            </a:extLst>
          </p:cNvPr>
          <p:cNvSpPr/>
          <p:nvPr/>
        </p:nvSpPr>
        <p:spPr>
          <a:xfrm>
            <a:off x="272881" y="1319219"/>
            <a:ext cx="1975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Worked</a:t>
            </a:r>
            <a:r>
              <a:rPr lang="en-AU" dirty="0">
                <a:solidFill>
                  <a:srgbClr val="385E9D"/>
                </a:solidFill>
                <a:latin typeface="Arial"/>
                <a:cs typeface="Arial"/>
              </a:rPr>
              <a:t> </a:t>
            </a:r>
            <a:r>
              <a:rPr lang="en-AU" sz="2000" dirty="0">
                <a:solidFill>
                  <a:srgbClr val="385E9D"/>
                </a:solidFill>
                <a:cs typeface="Arial"/>
              </a:rPr>
              <a:t>example</a:t>
            </a:r>
            <a:r>
              <a:rPr lang="en-AU" dirty="0">
                <a:solidFill>
                  <a:srgbClr val="385E9D"/>
                </a:solidFill>
                <a:latin typeface="Arial"/>
                <a:cs typeface="Arial"/>
              </a:rPr>
              <a:t> </a:t>
            </a:r>
            <a:endParaRPr lang="en-AU" dirty="0">
              <a:solidFill>
                <a:srgbClr val="385E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6CBD41B-3A3A-B0EF-B5AA-F5E19CE4E351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347662" y="1980288"/>
                <a:ext cx="6588125" cy="4535712"/>
              </a:xfrm>
            </p:spPr>
            <p:txBody>
              <a:bodyPr vert="horz" wrap="square" lIns="0" tIns="45720" rIns="91440" bIns="45720" rtlCol="0" anchor="t">
                <a:noAutofit/>
              </a:bodyPr>
              <a:lstStyle/>
              <a:p>
                <a:r>
                  <a:rPr lang="en-AU" dirty="0">
                    <a:cs typeface="Arial"/>
                  </a:rPr>
                  <a:t>Convert the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cs typeface="Arial"/>
                          </a:rPr>
                          <m:t>3.5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AU" dirty="0">
                    <a:cs typeface="Arial"/>
                  </a:rPr>
                  <a:t> to degrees and minutes.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cs typeface="Arial"/>
                        </a:rPr>
                        <m:t>0.5 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×60=30</m:t>
                      </m:r>
                    </m:oMath>
                  </m:oMathPara>
                </a14:m>
                <a:endParaRPr lang="en-AU" b="0" dirty="0"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∴3.5°=3°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30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b="0" dirty="0">
                  <a:ea typeface="Cambria Math" panose="02040503050406030204" pitchFamily="18" charset="0"/>
                  <a:cs typeface="Arial"/>
                </a:endParaRPr>
              </a:p>
              <a:p>
                <a:endParaRPr lang="en-AU" dirty="0">
                  <a:cs typeface="Arial"/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6CBD41B-3A3A-B0EF-B5AA-F5E19CE4E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347662" y="1980288"/>
                <a:ext cx="6588125" cy="4535712"/>
              </a:xfrm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A8DE9BC1-F107-4054-A71B-6700A0CB6725}"/>
              </a:ext>
            </a:extLst>
          </p:cNvPr>
          <p:cNvSpPr/>
          <p:nvPr/>
        </p:nvSpPr>
        <p:spPr>
          <a:xfrm>
            <a:off x="2343993" y="2416313"/>
            <a:ext cx="1970832" cy="1143236"/>
          </a:xfrm>
          <a:prstGeom prst="wedgeEllipseCallout">
            <a:avLst>
              <a:gd name="adj1" fmla="val -76689"/>
              <a:gd name="adj2" fmla="val -11787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Why was 0.5 multiplied by 60?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3BC091F-842C-4E63-8035-FC04E1FB4A4A}"/>
              </a:ext>
            </a:extLst>
          </p:cNvPr>
          <p:cNvSpPr/>
          <p:nvPr/>
        </p:nvSpPr>
        <p:spPr>
          <a:xfrm>
            <a:off x="1623530" y="3542736"/>
            <a:ext cx="2110270" cy="1055038"/>
          </a:xfrm>
          <a:prstGeom prst="wedgeEllipseCallout">
            <a:avLst>
              <a:gd name="adj1" fmla="val -42060"/>
              <a:gd name="adj2" fmla="val -69919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What might the ‘ symbol represent?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1F5EF4-1907-4EFC-BED3-5A368B1B3482}"/>
              </a:ext>
            </a:extLst>
          </p:cNvPr>
          <p:cNvSpPr/>
          <p:nvPr/>
        </p:nvSpPr>
        <p:spPr>
          <a:xfrm>
            <a:off x="4085876" y="2447554"/>
            <a:ext cx="220748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0.5 represents part of a degree and forms the minutes. </a:t>
            </a:r>
          </a:p>
          <a:p>
            <a:pPr algn="ctr"/>
            <a:r>
              <a:rPr lang="en-AU" dirty="0">
                <a:cs typeface="Arial" panose="020B0604020202020204" pitchFamily="34" charset="0"/>
              </a:rPr>
              <a:t>60 minutes = 1 degree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DC3227-2834-4B7D-AD66-116AF219C033}"/>
              </a:ext>
            </a:extLst>
          </p:cNvPr>
          <p:cNvSpPr/>
          <p:nvPr/>
        </p:nvSpPr>
        <p:spPr>
          <a:xfrm>
            <a:off x="3329409" y="4242548"/>
            <a:ext cx="138183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707CB-6483-49ED-A99C-EB4E47AC268B}"/>
              </a:ext>
            </a:extLst>
          </p:cNvPr>
          <p:cNvSpPr/>
          <p:nvPr/>
        </p:nvSpPr>
        <p:spPr>
          <a:xfrm>
            <a:off x="272881" y="4600575"/>
            <a:ext cx="1205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Your turn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2ADB27F6-845D-7670-4001-B64FA14EF6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897416"/>
                <a:ext cx="5933358" cy="528771"/>
              </a:xfrm>
              <a:prstGeom prst="rect">
                <a:avLst/>
              </a:prstGeom>
            </p:spPr>
            <p:txBody>
              <a:bodyPr vert="horz" wrap="square" lIns="0" tIns="45720" rIns="91440" bIns="45720" rtlCol="0" anchor="t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cs typeface="Arial"/>
                  </a:rPr>
                  <a:t>Convert the angle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  <a:cs typeface="Arial"/>
                          </a:rPr>
                          <m:t>3.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AU" dirty="0">
                    <a:cs typeface="Arial"/>
                  </a:rPr>
                  <a:t> to degrees and minutes.</a:t>
                </a:r>
                <a:endParaRPr lang="en-AU" dirty="0">
                  <a:ea typeface="Cambria Math" panose="02040503050406030204" pitchFamily="18" charset="0"/>
                  <a:cs typeface="Arial"/>
                </a:endParaRPr>
              </a:p>
              <a:p>
                <a:endParaRPr lang="en-AU" dirty="0">
                  <a:cs typeface="Arial"/>
                </a:endParaRPr>
              </a:p>
            </p:txBody>
          </p:sp>
        </mc:Choice>
        <mc:Fallback xmlns="">
          <p:sp>
            <p:nvSpPr>
              <p:cNvPr id="9" name="Text Placeholder 4">
                <a:extLst>
                  <a:ext uri="{FF2B5EF4-FFF2-40B4-BE49-F238E27FC236}">
                    <a16:creationId xmlns:a16="http://schemas.microsoft.com/office/drawing/2014/main" id="{2ADB27F6-845D-7670-4001-B64FA14E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897416"/>
                <a:ext cx="5933358" cy="528771"/>
              </a:xfrm>
              <a:prstGeom prst="rect">
                <a:avLst/>
              </a:prstGeom>
              <a:blipFill>
                <a:blip r:embed="rId4"/>
                <a:stretch>
                  <a:fillRect l="-2364" b="-68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802D96-7A6C-3347-571E-4B1EF1805A80}"/>
                  </a:ext>
                </a:extLst>
              </p:cNvPr>
              <p:cNvSpPr txBox="1"/>
              <p:nvPr/>
            </p:nvSpPr>
            <p:spPr>
              <a:xfrm>
                <a:off x="272881" y="5419335"/>
                <a:ext cx="6126480" cy="667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0.1 ×60=6</m:t>
                      </m:r>
                    </m:oMath>
                  </m:oMathPara>
                </a14:m>
                <a:endParaRPr lang="en-AU" dirty="0">
                  <a:ea typeface="Cambria Math" panose="02040503050406030204" pitchFamily="18" charset="0"/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∴13.1°=13°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6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802D96-7A6C-3347-571E-4B1EF1805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1" y="5419335"/>
                <a:ext cx="6126480" cy="667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Placeholder 19" descr="An image of NSW, showing Broken Hill in the far west, and Sydney and Wollongong a short distance apart on the East coast. There is a protractor at Broken Hill, measuring an angle of 3 degrees between the lines to Wollongong and Sydney from Broken Hill. ">
            <a:extLst>
              <a:ext uri="{FF2B5EF4-FFF2-40B4-BE49-F238E27FC236}">
                <a16:creationId xmlns:a16="http://schemas.microsoft.com/office/drawing/2014/main" id="{EA54A1BD-7442-4247-943B-EC26185FB1D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6"/>
          <a:stretch/>
        </p:blipFill>
        <p:spPr>
          <a:xfrm>
            <a:off x="7418388" y="2474524"/>
            <a:ext cx="4425950" cy="31868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81DD-1B85-7DCE-5DFE-8032D808A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7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31" grpId="0" animBg="1"/>
      <p:bldP spid="27" grpId="0" animBg="1"/>
      <p:bldP spid="15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A25C4-4A0F-7D1A-85CA-987ECC9C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Converting between forms – part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7ABE9A-6C1A-30D8-2B4D-AAE87EC807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a decimal form to degrees and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B3B33-3FCF-FE86-8E95-E53E049D6060}"/>
              </a:ext>
            </a:extLst>
          </p:cNvPr>
          <p:cNvSpPr/>
          <p:nvPr/>
        </p:nvSpPr>
        <p:spPr>
          <a:xfrm>
            <a:off x="282102" y="1344510"/>
            <a:ext cx="205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Worked example 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12CD7A1-053F-15B1-5935-DC11CF6A0D96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360364" y="1800001"/>
                <a:ext cx="4717246" cy="1628999"/>
              </a:xfrm>
            </p:spPr>
            <p:txBody>
              <a:bodyPr/>
              <a:lstStyle/>
              <a:p>
                <a:r>
                  <a:rPr lang="en-AU" dirty="0"/>
                  <a:t>Convert the angle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61.25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dirty="0"/>
                  <a:t> to degrees and minutes.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0.25 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×60=15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61.25°=61°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212CD7A1-053F-15B1-5935-DC11CF6A0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360364" y="1800001"/>
                <a:ext cx="4717246" cy="1628999"/>
              </a:xfrm>
              <a:blipFill>
                <a:blip r:embed="rId3"/>
                <a:stretch>
                  <a:fillRect l="-2972" r="-19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BE2A599-9B31-95C5-5596-233B93E8FCDF}"/>
              </a:ext>
            </a:extLst>
          </p:cNvPr>
          <p:cNvSpPr/>
          <p:nvPr/>
        </p:nvSpPr>
        <p:spPr>
          <a:xfrm>
            <a:off x="2627746" y="2354527"/>
            <a:ext cx="2320772" cy="1074473"/>
          </a:xfrm>
          <a:prstGeom prst="wedgeEllipseCallout">
            <a:avLst>
              <a:gd name="adj1" fmla="val -79753"/>
              <a:gd name="adj2" fmla="val -26639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Why was 0.25 multiplied by 60?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30477-3995-452B-1A42-E8FF47256C8D}"/>
              </a:ext>
            </a:extLst>
          </p:cNvPr>
          <p:cNvSpPr/>
          <p:nvPr/>
        </p:nvSpPr>
        <p:spPr>
          <a:xfrm>
            <a:off x="4558867" y="2744561"/>
            <a:ext cx="220748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0.25 represents part of a degree and forms the minutes. </a:t>
            </a:r>
          </a:p>
          <a:p>
            <a:pPr algn="ctr"/>
            <a:r>
              <a:rPr lang="en-AU" dirty="0">
                <a:cs typeface="Arial" panose="020B0604020202020204" pitchFamily="34" charset="0"/>
              </a:rPr>
              <a:t>60 minutes = 1 degree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B8A9D8-AFAC-ED45-0E60-E5F401F0F376}"/>
              </a:ext>
            </a:extLst>
          </p:cNvPr>
          <p:cNvSpPr/>
          <p:nvPr/>
        </p:nvSpPr>
        <p:spPr>
          <a:xfrm>
            <a:off x="282102" y="3819034"/>
            <a:ext cx="205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385E9D"/>
                </a:solidFill>
                <a:cs typeface="Arial"/>
              </a:rPr>
              <a:t>Your turn</a:t>
            </a:r>
            <a:endParaRPr lang="en-AU" dirty="0">
              <a:solidFill>
                <a:srgbClr val="385E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5C7C299A-F2E7-055B-6966-0011ADB180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188366"/>
                <a:ext cx="5005107" cy="162899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Convert the angle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58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dirty="0"/>
                  <a:t> to degrees and minutes.</a:t>
                </a:r>
              </a:p>
            </p:txBody>
          </p:sp>
        </mc:Choice>
        <mc:Fallback xmlns=""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5C7C299A-F2E7-055B-6966-0011ADB1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188366"/>
                <a:ext cx="5005107" cy="1628999"/>
              </a:xfrm>
              <a:prstGeom prst="rect">
                <a:avLst/>
              </a:prstGeom>
              <a:blipFill>
                <a:blip r:embed="rId4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7">
                <a:extLst>
                  <a:ext uri="{FF2B5EF4-FFF2-40B4-BE49-F238E27FC236}">
                    <a16:creationId xmlns:a16="http://schemas.microsoft.com/office/drawing/2014/main" id="{3744F398-2BE8-2BE2-9EBE-7FAF92FC24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364" y="4550928"/>
                <a:ext cx="4717246" cy="162899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×60=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A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158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5°=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158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A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A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" name="Text Placeholder 7">
                <a:extLst>
                  <a:ext uri="{FF2B5EF4-FFF2-40B4-BE49-F238E27FC236}">
                    <a16:creationId xmlns:a16="http://schemas.microsoft.com/office/drawing/2014/main" id="{3744F398-2BE8-2BE2-9EBE-7FAF92FC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4" y="4550928"/>
                <a:ext cx="4717246" cy="1628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Placeholder 19" descr="An image of NSW, showing Broken Hill in the far west, and Sydney and Wollongong a short distance apart on the East coast. There is a protractor at Broken Hill, measuring an angle of 3 degrees between the lines to Wollongong and Sydney from Broken Hill.">
            <a:extLst>
              <a:ext uri="{FF2B5EF4-FFF2-40B4-BE49-F238E27FC236}">
                <a16:creationId xmlns:a16="http://schemas.microsoft.com/office/drawing/2014/main" id="{371FE3EF-67A1-8FF8-45D5-C34DE7476B9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6"/>
          <a:stretch/>
        </p:blipFill>
        <p:spPr>
          <a:xfrm>
            <a:off x="7418388" y="2474524"/>
            <a:ext cx="4425950" cy="3186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562AB-93A2-8B3E-F7AE-F46B64FA5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4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FF64F-0444-2A6D-140A-370D082A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Degrees and minutes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2B7871-139F-D2FD-F098-D5BAF0A48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degrees and minutes to decimal form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EA5F8-79DE-9B21-981A-A2930DA18B61}"/>
              </a:ext>
            </a:extLst>
          </p:cNvPr>
          <p:cNvSpPr/>
          <p:nvPr/>
        </p:nvSpPr>
        <p:spPr>
          <a:xfrm>
            <a:off x="282102" y="1344510"/>
            <a:ext cx="205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385E9D"/>
                </a:solidFill>
                <a:cs typeface="Arial"/>
              </a:rPr>
              <a:t>Worked example </a:t>
            </a:r>
            <a:endParaRPr lang="en-AU" dirty="0">
              <a:solidFill>
                <a:srgbClr val="385E9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1F3767A-4B52-4A1D-AB6A-7971D847C4EF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AU" dirty="0"/>
                  <a:t>Convert the angle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39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=39.5°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1F3767A-4B52-4A1D-AB6A-7971D847C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1AFA425-2ECF-5CF4-7166-5A5DB9A0E121}"/>
              </a:ext>
            </a:extLst>
          </p:cNvPr>
          <p:cNvSpPr/>
          <p:nvPr/>
        </p:nvSpPr>
        <p:spPr>
          <a:xfrm>
            <a:off x="2335862" y="2608242"/>
            <a:ext cx="2320772" cy="1074473"/>
          </a:xfrm>
          <a:prstGeom prst="wedgeEllipseCallout">
            <a:avLst>
              <a:gd name="adj1" fmla="val -91394"/>
              <a:gd name="adj2" fmla="val -28573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Why was 30 divided by 60?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3ACC2-F1F8-07CE-5684-A244E9DC1FF0}"/>
              </a:ext>
            </a:extLst>
          </p:cNvPr>
          <p:cNvSpPr/>
          <p:nvPr/>
        </p:nvSpPr>
        <p:spPr>
          <a:xfrm>
            <a:off x="4221925" y="2890391"/>
            <a:ext cx="18740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cs typeface="Arial" panose="020B0604020202020204" pitchFamily="34" charset="0"/>
              </a:rPr>
              <a:t>30 represents 30 minutes out of the total 60 minutes in one degree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B519ED-08A5-0C6F-081D-00D7C6C974DE}"/>
              </a:ext>
            </a:extLst>
          </p:cNvPr>
          <p:cNvSpPr/>
          <p:nvPr/>
        </p:nvSpPr>
        <p:spPr>
          <a:xfrm>
            <a:off x="282102" y="3819034"/>
            <a:ext cx="205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Your turn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7">
                <a:extLst>
                  <a:ext uri="{FF2B5EF4-FFF2-40B4-BE49-F238E27FC236}">
                    <a16:creationId xmlns:a16="http://schemas.microsoft.com/office/drawing/2014/main" id="{F8F9B86A-0B7C-75E8-780D-3B74C3314B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188367"/>
                <a:ext cx="5005107" cy="541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Convert the angle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86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0" name="Text Placeholder 7">
                <a:extLst>
                  <a:ext uri="{FF2B5EF4-FFF2-40B4-BE49-F238E27FC236}">
                    <a16:creationId xmlns:a16="http://schemas.microsoft.com/office/drawing/2014/main" id="{F8F9B86A-0B7C-75E8-780D-3B74C3314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188367"/>
                <a:ext cx="5005107" cy="541650"/>
              </a:xfrm>
              <a:prstGeom prst="rect">
                <a:avLst/>
              </a:prstGeom>
              <a:blipFill>
                <a:blip r:embed="rId4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52422A79-C721-8203-F9FC-0653D22A9B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364" y="4550928"/>
                <a:ext cx="4717246" cy="162899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86°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=86.1°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52422A79-C721-8203-F9FC-0653D22A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4" y="4550928"/>
                <a:ext cx="4717246" cy="1628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Placeholder 19" descr="An image of NSW, showing Broken Hill in the far west, and Sydney and Wollongong a short distance apart on the East coast. There is a protractor at Broken Hill, measuring an angle of 3 degrees between the lines to Wollongong and Sydney from Broken Hill. ">
            <a:extLst>
              <a:ext uri="{FF2B5EF4-FFF2-40B4-BE49-F238E27FC236}">
                <a16:creationId xmlns:a16="http://schemas.microsoft.com/office/drawing/2014/main" id="{D0C9DBE8-85C1-7F6A-E8C4-9325A986934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6"/>
          <a:stretch/>
        </p:blipFill>
        <p:spPr>
          <a:xfrm>
            <a:off x="7418388" y="2474524"/>
            <a:ext cx="4425950" cy="3186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2B5CA-4D06-03E7-A132-3AD3FC467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5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1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6BEFE-5CC5-AB67-0114-D7A4AB3A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Converting between forms – part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6F6930-49BA-D474-AFB3-F92BA054CF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Converting degrees and minutes to decimal form.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04B6D-F850-E942-42EC-2736B5632871}"/>
              </a:ext>
            </a:extLst>
          </p:cNvPr>
          <p:cNvSpPr/>
          <p:nvPr/>
        </p:nvSpPr>
        <p:spPr>
          <a:xfrm>
            <a:off x="282102" y="1344510"/>
            <a:ext cx="205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Worked example 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ABD90957-83C6-3CBA-951E-6AB8FA4C1554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360363" y="1800001"/>
                <a:ext cx="6588125" cy="4535712"/>
              </a:xfrm>
            </p:spPr>
            <p:txBody>
              <a:bodyPr/>
              <a:lstStyle/>
              <a:p>
                <a:r>
                  <a:rPr lang="en-AU" dirty="0"/>
                  <a:t>Convert the angle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123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AU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123°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=123.25°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9" name="Text Placeholder 3">
                <a:extLst>
                  <a:ext uri="{FF2B5EF4-FFF2-40B4-BE49-F238E27FC236}">
                    <a16:creationId xmlns:a16="http://schemas.microsoft.com/office/drawing/2014/main" id="{ABD90957-83C6-3CBA-951E-6AB8FA4C1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360363" y="1800001"/>
                <a:ext cx="6588125" cy="4535712"/>
              </a:xfrm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5E49FA8-2E34-C177-0E5B-220B06CCBC63}"/>
              </a:ext>
            </a:extLst>
          </p:cNvPr>
          <p:cNvSpPr/>
          <p:nvPr/>
        </p:nvSpPr>
        <p:spPr>
          <a:xfrm>
            <a:off x="2335862" y="2608242"/>
            <a:ext cx="2320772" cy="1074473"/>
          </a:xfrm>
          <a:prstGeom prst="wedgeEllipseCallout">
            <a:avLst>
              <a:gd name="adj1" fmla="val -87364"/>
              <a:gd name="adj2" fmla="val -27606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How did this answer come about?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3BE1BC-17F2-FF14-30B3-5DA34BC5835B}"/>
                  </a:ext>
                </a:extLst>
              </p:cNvPr>
              <p:cNvSpPr/>
              <p:nvPr/>
            </p:nvSpPr>
            <p:spPr>
              <a:xfrm>
                <a:off x="4178810" y="3273136"/>
                <a:ext cx="2453323" cy="4965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b="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=0.25</m:t>
                    </m:r>
                  </m:oMath>
                </a14:m>
                <a:endParaRPr lang="en-AU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3BE1BC-17F2-FF14-30B3-5DA34BC58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810" y="3273136"/>
                <a:ext cx="2453323" cy="496546"/>
              </a:xfrm>
              <a:prstGeom prst="rect">
                <a:avLst/>
              </a:prstGeom>
              <a:blipFill>
                <a:blip r:embed="rId4"/>
                <a:stretch>
                  <a:fillRect b="-72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2520358-0415-6035-1F3A-C76F7271143E}"/>
              </a:ext>
            </a:extLst>
          </p:cNvPr>
          <p:cNvSpPr/>
          <p:nvPr/>
        </p:nvSpPr>
        <p:spPr>
          <a:xfrm>
            <a:off x="282102" y="3819034"/>
            <a:ext cx="205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385E9D"/>
                </a:solidFill>
                <a:latin typeface="+mj-lt"/>
                <a:cs typeface="Arial"/>
              </a:rPr>
              <a:t>Your turn</a:t>
            </a:r>
            <a:endParaRPr lang="en-AU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A8865DAE-BB9C-5A02-C0A9-9D0081DFE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188367"/>
                <a:ext cx="5005107" cy="541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Convert 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A8865DAE-BB9C-5A02-C0A9-9D0081DFE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188367"/>
                <a:ext cx="5005107" cy="541650"/>
              </a:xfrm>
              <a:prstGeom prst="rect">
                <a:avLst/>
              </a:prstGeom>
              <a:blipFill>
                <a:blip r:embed="rId5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1A159FDB-9C57-E02E-2063-8348D5F44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364" y="4561319"/>
                <a:ext cx="4717246" cy="162899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=0.75</m:t>
                      </m:r>
                    </m:oMath>
                  </m:oMathPara>
                </a14:m>
                <a:endParaRPr lang="en-AU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=36.75°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1A159FDB-9C57-E02E-2063-8348D5F44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4" y="4561319"/>
                <a:ext cx="4717246" cy="1628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19" descr="An image of NSW, showing Broken Hill in the far west, and Sydney and Wollongong a short distance apart on the East coast. There is a protractor at Broken Hill, measuring an angle of 3 degrees between the lines to Wollongong and Sydney from Broken Hill. ">
            <a:extLst>
              <a:ext uri="{FF2B5EF4-FFF2-40B4-BE49-F238E27FC236}">
                <a16:creationId xmlns:a16="http://schemas.microsoft.com/office/drawing/2014/main" id="{89D20F61-322E-5E6D-E724-5B404763F304}"/>
              </a:ext>
            </a:extLst>
          </p:cNvPr>
          <p:cNvPicPr>
            <a:picLocks/>
          </p:cNvPicPr>
          <p:nvPr/>
        </p:nvPicPr>
        <p:blipFill rotWithShape="1">
          <a:blip r:embed="rId7"/>
          <a:stretch/>
        </p:blipFill>
        <p:spPr>
          <a:xfrm>
            <a:off x="7418388" y="2474524"/>
            <a:ext cx="4425950" cy="31868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E088A-90D9-E8B8-F77E-598CFB222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3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6B857-5984-B197-146B-52C9581E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calculator button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359F7-AC89-73E3-5731-2894401DE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calculator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3ED90-78D9-93E5-524E-7E46EF27BF4A}"/>
              </a:ext>
            </a:extLst>
          </p:cNvPr>
          <p:cNvSpPr/>
          <p:nvPr/>
        </p:nvSpPr>
        <p:spPr>
          <a:xfrm>
            <a:off x="282102" y="1344510"/>
            <a:ext cx="205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385E9D"/>
                </a:solidFill>
                <a:latin typeface="+mj-lt"/>
                <a:cs typeface="Arial"/>
              </a:rPr>
              <a:t>Worked example </a:t>
            </a:r>
            <a:endParaRPr lang="en-AU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7D0974E-AABC-CD30-F8D9-774B822F2B2A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AU" dirty="0"/>
                  <a:t>Using your calculator convert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18.2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dirty="0"/>
                  <a:t> to degrees and minutes.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Type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Press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18.2°=18°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7D0974E-AABC-CD30-F8D9-774B822F2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n image of four buttons from a scientific calculator, in order reading 1, 8, then a decimal point, and 2. ">
            <a:extLst>
              <a:ext uri="{FF2B5EF4-FFF2-40B4-BE49-F238E27FC236}">
                <a16:creationId xmlns:a16="http://schemas.microsoft.com/office/drawing/2014/main" id="{BBD07F9E-2003-6E1E-29C0-92C4DC690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47" b="2441"/>
          <a:stretch/>
        </p:blipFill>
        <p:spPr>
          <a:xfrm>
            <a:off x="1336914" y="2255492"/>
            <a:ext cx="3124196" cy="547371"/>
          </a:xfrm>
          <a:prstGeom prst="rect">
            <a:avLst/>
          </a:prstGeom>
        </p:spPr>
      </p:pic>
      <p:pic>
        <p:nvPicPr>
          <p:cNvPr id="9" name="Picture 8" descr="An image of the &quot;equals&quot; button from a scientific calculator. ">
            <a:extLst>
              <a:ext uri="{FF2B5EF4-FFF2-40B4-BE49-F238E27FC236}">
                <a16:creationId xmlns:a16="http://schemas.microsoft.com/office/drawing/2014/main" id="{4C118B16-6E1B-6475-98C6-4A43237D09CD}"/>
              </a:ext>
            </a:extLst>
          </p:cNvPr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3217" y="2893888"/>
            <a:ext cx="494030" cy="5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n image of a button from a scientific calculator, with degrees, minutes and seconds symbols. ">
            <a:extLst>
              <a:ext uri="{FF2B5EF4-FFF2-40B4-BE49-F238E27FC236}">
                <a16:creationId xmlns:a16="http://schemas.microsoft.com/office/drawing/2014/main" id="{A4DFA9D7-EFBE-017D-846E-E5440227C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816" b="3953"/>
          <a:stretch/>
        </p:blipFill>
        <p:spPr>
          <a:xfrm>
            <a:off x="2153158" y="2831202"/>
            <a:ext cx="794482" cy="648000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3A93126-0CCB-D490-1921-DB125C81A092}"/>
              </a:ext>
            </a:extLst>
          </p:cNvPr>
          <p:cNvSpPr/>
          <p:nvPr/>
        </p:nvSpPr>
        <p:spPr>
          <a:xfrm>
            <a:off x="3542992" y="2875501"/>
            <a:ext cx="2805557" cy="1526681"/>
          </a:xfrm>
          <a:prstGeom prst="wedgeEllipseCallout">
            <a:avLst>
              <a:gd name="adj1" fmla="val -74602"/>
              <a:gd name="adj2" fmla="val -25576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What might this button on your calculator represent?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573D17-9C67-3D77-BF00-3F1DC5974B95}"/>
              </a:ext>
            </a:extLst>
          </p:cNvPr>
          <p:cNvSpPr/>
          <p:nvPr/>
        </p:nvSpPr>
        <p:spPr>
          <a:xfrm>
            <a:off x="282102" y="4224123"/>
            <a:ext cx="205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Your turn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2CD60CED-DABD-99D7-8215-FB8093DD93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593456"/>
                <a:ext cx="5005107" cy="541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Convert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A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.3°</m:t>
                    </m:r>
                  </m:oMath>
                </a14:m>
                <a:r>
                  <a:rPr lang="en-AU" dirty="0"/>
                  <a:t> to degrees and minutes.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4" name="Text Placeholder 7">
                <a:extLst>
                  <a:ext uri="{FF2B5EF4-FFF2-40B4-BE49-F238E27FC236}">
                    <a16:creationId xmlns:a16="http://schemas.microsoft.com/office/drawing/2014/main" id="{2CD60CED-DABD-99D7-8215-FB8093DD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593456"/>
                <a:ext cx="5005107" cy="541650"/>
              </a:xfrm>
              <a:prstGeom prst="rect">
                <a:avLst/>
              </a:prstGeom>
              <a:blipFill>
                <a:blip r:embed="rId7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7">
                <a:extLst>
                  <a:ext uri="{FF2B5EF4-FFF2-40B4-BE49-F238E27FC236}">
                    <a16:creationId xmlns:a16="http://schemas.microsoft.com/office/drawing/2014/main" id="{1BB4C419-B651-7B99-55EE-0626428087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5162205"/>
                <a:ext cx="4717246" cy="162899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175.3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°=175°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6" name="Text Placeholder 7">
                <a:extLst>
                  <a:ext uri="{FF2B5EF4-FFF2-40B4-BE49-F238E27FC236}">
                    <a16:creationId xmlns:a16="http://schemas.microsoft.com/office/drawing/2014/main" id="{1BB4C419-B651-7B99-55EE-062642808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5162205"/>
                <a:ext cx="4717246" cy="1628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Placeholder 20" descr="2 different types of scientific calculators side by side. The first one has on the screen: sin 63 degrees 52 minutes = 8.978590120">
            <a:extLst>
              <a:ext uri="{FF2B5EF4-FFF2-40B4-BE49-F238E27FC236}">
                <a16:creationId xmlns:a16="http://schemas.microsoft.com/office/drawing/2014/main" id="{E1E01730-9E46-0788-E3B0-0BE278F5A85B}"/>
              </a:ext>
            </a:extLst>
          </p:cNvPr>
          <p:cNvPicPr>
            <a:picLocks/>
          </p:cNvPicPr>
          <p:nvPr/>
        </p:nvPicPr>
        <p:blipFill rotWithShape="1">
          <a:blip r:embed="rId9"/>
          <a:stretch/>
        </p:blipFill>
        <p:spPr>
          <a:xfrm>
            <a:off x="7304808" y="1713842"/>
            <a:ext cx="4741576" cy="41459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62EAA-DE4E-278A-EBD5-31D87A6A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7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965004-BF2A-9FAC-98CD-58B0F655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the calculator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CCBE8A-413E-95D7-71DF-198E9861C2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the calculator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2941B-B4E0-7ADE-72BC-E3E34DD5249D}"/>
              </a:ext>
            </a:extLst>
          </p:cNvPr>
          <p:cNvSpPr/>
          <p:nvPr/>
        </p:nvSpPr>
        <p:spPr>
          <a:xfrm>
            <a:off x="282102" y="1344510"/>
            <a:ext cx="205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385E9D"/>
                </a:solidFill>
                <a:latin typeface="+mj-lt"/>
                <a:cs typeface="Arial"/>
              </a:rPr>
              <a:t>Worked example </a:t>
            </a:r>
            <a:endParaRPr lang="en-AU" sz="2000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578248-DED6-9CBD-F2FF-5436B0D06249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/>
              <a:lstStyle/>
              <a:p>
                <a:r>
                  <a:rPr lang="en-AU" dirty="0"/>
                  <a:t>Using your calculator convert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Type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AU" dirty="0"/>
                  <a:t>Press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135°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=135.8°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E578248-DED6-9CBD-F2FF-5436B0D06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n image of seven buttons from a scientific calculator showing the order they are to be pressed. The buttons in sequence are 1, 3, 5, then the &quot;degrees, minutes and seconds&quot; button, then 4, 8 and finally the &quot;degrees, minutes and seconds&quot; button again. ">
            <a:extLst>
              <a:ext uri="{FF2B5EF4-FFF2-40B4-BE49-F238E27FC236}">
                <a16:creationId xmlns:a16="http://schemas.microsoft.com/office/drawing/2014/main" id="{F0B80F1A-D261-C10C-CBDA-D90CFD3D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870" y="2349163"/>
            <a:ext cx="5574764" cy="547371"/>
          </a:xfrm>
          <a:prstGeom prst="rect">
            <a:avLst/>
          </a:prstGeom>
        </p:spPr>
      </p:pic>
      <p:pic>
        <p:nvPicPr>
          <p:cNvPr id="10" name="Picture 9" descr="An image of the &quot;equals&quot; button from a scientific calculator. ">
            <a:extLst>
              <a:ext uri="{FF2B5EF4-FFF2-40B4-BE49-F238E27FC236}">
                <a16:creationId xmlns:a16="http://schemas.microsoft.com/office/drawing/2014/main" id="{E1E9A690-2BD0-2903-CC08-A29FE927E2BB}"/>
              </a:ext>
            </a:extLst>
          </p:cNvPr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1797" y="2978368"/>
            <a:ext cx="494030" cy="57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3123C3B-1138-838D-CF96-505CD7B4ACEC}"/>
              </a:ext>
            </a:extLst>
          </p:cNvPr>
          <p:cNvSpPr/>
          <p:nvPr/>
        </p:nvSpPr>
        <p:spPr>
          <a:xfrm>
            <a:off x="4097000" y="3076487"/>
            <a:ext cx="1999000" cy="933859"/>
          </a:xfrm>
          <a:prstGeom prst="wedgeEllipseCallout">
            <a:avLst>
              <a:gd name="adj1" fmla="val 59410"/>
              <a:gd name="adj2" fmla="val -69916"/>
            </a:avLst>
          </a:prstGeom>
          <a:solidFill>
            <a:srgbClr val="6CABE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cs typeface="Arial" panose="020B0604020202020204" pitchFamily="34" charset="0"/>
              </a:rPr>
              <a:t>Why was this button used twice?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36A620-F4DC-56F3-50D5-F2D9F5ADA448}"/>
              </a:ext>
            </a:extLst>
          </p:cNvPr>
          <p:cNvSpPr/>
          <p:nvPr/>
        </p:nvSpPr>
        <p:spPr>
          <a:xfrm>
            <a:off x="282102" y="4224123"/>
            <a:ext cx="205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385E9D"/>
                </a:solidFill>
                <a:latin typeface="+mj-lt"/>
                <a:cs typeface="Arial"/>
              </a:rPr>
              <a:t>Your turn</a:t>
            </a:r>
            <a:endParaRPr lang="en-AU" dirty="0">
              <a:solidFill>
                <a:srgbClr val="385E9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23D6C2EC-619D-EF3F-AACC-8BE8CC507A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4593456"/>
                <a:ext cx="5005107" cy="541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Convert </a:t>
                </a:r>
                <a14:m>
                  <m:oMath xmlns:m="http://schemas.openxmlformats.org/officeDocument/2006/math">
                    <m:r>
                      <a:rPr lang="en-A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A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sSup>
                      <m:sSupPr>
                        <m:ctrlP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AU" dirty="0"/>
                  <a:t> to decimal form.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23D6C2EC-619D-EF3F-AACC-8BE8CC50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4593456"/>
                <a:ext cx="5005107" cy="541650"/>
              </a:xfrm>
              <a:prstGeom prst="rect">
                <a:avLst/>
              </a:prstGeom>
              <a:blipFill>
                <a:blip r:embed="rId7"/>
                <a:stretch>
                  <a:fillRect l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3981EF-8297-9B7E-7EEA-06D519F7373F}"/>
                  </a:ext>
                </a:extLst>
              </p:cNvPr>
              <p:cNvSpPr/>
              <p:nvPr/>
            </p:nvSpPr>
            <p:spPr>
              <a:xfrm>
                <a:off x="282102" y="5348884"/>
                <a:ext cx="1710661" cy="390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72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=72.4°</m:t>
                      </m:r>
                    </m:oMath>
                  </m:oMathPara>
                </a14:m>
                <a:endParaRPr lang="en-AU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3981EF-8297-9B7E-7EEA-06D519F73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" y="5348884"/>
                <a:ext cx="1710661" cy="390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Placeholder 20" descr="2 different types of scientific calculators side by side. The first one has on the screen: sin 63 degrees 52 minutes = 8.978590120">
            <a:extLst>
              <a:ext uri="{FF2B5EF4-FFF2-40B4-BE49-F238E27FC236}">
                <a16:creationId xmlns:a16="http://schemas.microsoft.com/office/drawing/2014/main" id="{483C25D6-2954-143F-D532-CACC3FD879E8}"/>
              </a:ext>
            </a:extLst>
          </p:cNvPr>
          <p:cNvPicPr>
            <a:picLocks/>
          </p:cNvPicPr>
          <p:nvPr/>
        </p:nvPicPr>
        <p:blipFill rotWithShape="1">
          <a:blip r:embed="rId9"/>
          <a:stretch/>
        </p:blipFill>
        <p:spPr>
          <a:xfrm>
            <a:off x="7304808" y="1713842"/>
            <a:ext cx="4741576" cy="41459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CE68E-3411-C6CB-CC53-D5116209D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4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1018</Words>
  <Application>Microsoft Office PowerPoint</Application>
  <PresentationFormat>Widescreen</PresentationFormat>
  <Paragraphs>182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Public Sans</vt:lpstr>
      <vt:lpstr>Public Sans Light</vt:lpstr>
      <vt:lpstr>Symbol</vt:lpstr>
      <vt:lpstr>Times New Roman</vt:lpstr>
      <vt:lpstr>NSWG Corporate</vt:lpstr>
      <vt:lpstr>Degrees and minutes</vt:lpstr>
      <vt:lpstr>How far around is 1 degree</vt:lpstr>
      <vt:lpstr>Estimating angles</vt:lpstr>
      <vt:lpstr>Degrees and minutes – part 1</vt:lpstr>
      <vt:lpstr>Converting between forms – part 1</vt:lpstr>
      <vt:lpstr>Degrees and minutes – part 2</vt:lpstr>
      <vt:lpstr>Converting between forms – part 2</vt:lpstr>
      <vt:lpstr>The calculator button</vt:lpstr>
      <vt:lpstr>Using the calculator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U2 – L13 – one degree</dc:title>
  <dc:creator>NSW Department of Education</dc:creator>
  <dcterms:created xsi:type="dcterms:W3CDTF">2023-04-05T04:33:55Z</dcterms:created>
  <dcterms:modified xsi:type="dcterms:W3CDTF">2023-04-05T04:34:43Z</dcterms:modified>
</cp:coreProperties>
</file>