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6"/>
  </p:notesMasterIdLst>
  <p:handoutMasterIdLst>
    <p:handoutMasterId r:id="rId7"/>
  </p:handoutMasterIdLst>
  <p:sldIdLst>
    <p:sldId id="325" r:id="rId2"/>
    <p:sldId id="338" r:id="rId3"/>
    <p:sldId id="339" r:id="rId4"/>
    <p:sldId id="336" r:id="rId5"/>
  </p:sldIdLst>
  <p:sldSz cx="12192000" cy="6858000"/>
  <p:notesSz cx="9144000" cy="6858000"/>
  <p:defaultTextStyle>
    <a:defPPr>
      <a:defRPr lang="en-US"/>
    </a:defPPr>
    <a:lvl1pPr marL="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Presentation" id="{1165592B-D1AE-EE48-AEB4-F19515D86DC8}">
          <p14:sldIdLst>
            <p14:sldId id="325"/>
            <p14:sldId id="338"/>
            <p14:sldId id="339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orient="horz" pos="3294" userDrawn="1">
          <p15:clr>
            <a:srgbClr val="A4A3A4"/>
          </p15:clr>
        </p15:guide>
        <p15:guide id="3" orient="horz" pos="2228" userDrawn="1">
          <p15:clr>
            <a:srgbClr val="A4A3A4"/>
          </p15:clr>
        </p15:guide>
        <p15:guide id="4" orient="horz" pos="2614" userDrawn="1">
          <p15:clr>
            <a:srgbClr val="A4A3A4"/>
          </p15:clr>
        </p15:guide>
        <p15:guide id="5" pos="3812" userDrawn="1">
          <p15:clr>
            <a:srgbClr val="A4A3A4"/>
          </p15:clr>
        </p15:guide>
        <p15:guide id="6" orient="horz" pos="1570" userDrawn="1">
          <p15:clr>
            <a:srgbClr val="A4A3A4"/>
          </p15:clr>
        </p15:guide>
        <p15:guide id="7" orient="horz" pos="1616" userDrawn="1">
          <p15:clr>
            <a:srgbClr val="A4A3A4"/>
          </p15:clr>
        </p15:guide>
        <p15:guide id="8" pos="1300" userDrawn="1">
          <p15:clr>
            <a:srgbClr val="A4A3A4"/>
          </p15:clr>
        </p15:guide>
        <p15:guide id="9" pos="3407" userDrawn="1">
          <p15:clr>
            <a:srgbClr val="A4A3A4"/>
          </p15:clr>
        </p15:guide>
        <p15:guide id="10" pos="23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461638E-F1F5-7186-9758-0B4A52497F93}" name="Meagan Rodda" initials="MR" userId="S::Meagan.Rodda@det.nsw.edu.au::efecb8de-290d-42b5-96ee-00df0648c086" providerId="AD"/>
  <p188:author id="{D84E49CE-2BCD-8431-0782-D52A02898A5C}" name="Meagan Rodda" initials="MR" userId="S::meagan.rodda@det.nsw.edu.au::efecb8de-290d-42b5-96ee-00df0648c08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ABE3"/>
    <a:srgbClr val="235BA6"/>
    <a:srgbClr val="84C241"/>
    <a:srgbClr val="FCD214"/>
    <a:srgbClr val="189ECF"/>
    <a:srgbClr val="041D42"/>
    <a:srgbClr val="041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56" autoAdjust="0"/>
  </p:normalViewPr>
  <p:slideViewPr>
    <p:cSldViewPr snapToGrid="0">
      <p:cViewPr varScale="1">
        <p:scale>
          <a:sx n="88" d="100"/>
          <a:sy n="88" d="100"/>
        </p:scale>
        <p:origin x="1359" y="51"/>
      </p:cViewPr>
      <p:guideLst>
        <p:guide orient="horz" pos="1842"/>
        <p:guide orient="horz" pos="3294"/>
        <p:guide orient="horz" pos="2228"/>
        <p:guide orient="horz" pos="2614"/>
        <p:guide pos="3812"/>
        <p:guide orient="horz" pos="1570"/>
        <p:guide orient="horz" pos="1616"/>
        <p:guide pos="1300"/>
        <p:guide pos="3407"/>
        <p:guide pos="23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86FB7-8198-2C41-9C7F-A67099EBC713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59333-EC29-A740-B340-F32DF9D7D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7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2F91E-6BD3-4F0D-9CA3-7829EAE64D63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5488-DD16-4714-9519-7BE21BA11D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987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Worked example: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Reveal the question and its solution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Students read in silence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Students explain to themselves what is happening in the examples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Thumb up when finished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Explain to a partner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Answer self-explanation questions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Share answers with whole class</a:t>
            </a:r>
          </a:p>
          <a:p>
            <a:endParaRPr lang="en-AU" dirty="0"/>
          </a:p>
          <a:p>
            <a:r>
              <a:rPr lang="en-AU" dirty="0"/>
              <a:t>Your turn</a:t>
            </a:r>
          </a:p>
          <a:p>
            <a:r>
              <a:rPr lang="en-AU" dirty="0"/>
              <a:t>Students now try this example on their own. </a:t>
            </a:r>
          </a:p>
          <a:p>
            <a:r>
              <a:rPr lang="en-AU" dirty="0"/>
              <a:t>Give them time before revealing the answers.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623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Worked example: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Reveal the question and its solution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Students read in silence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Students explain to themselves what is happening in the examples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Thumb up when finished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Explain to a partner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Answer self-explanation questions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Share answers with whole class</a:t>
            </a:r>
          </a:p>
          <a:p>
            <a:endParaRPr lang="en-AU" dirty="0"/>
          </a:p>
          <a:p>
            <a:r>
              <a:rPr lang="en-AU" dirty="0"/>
              <a:t>Your turn</a:t>
            </a:r>
          </a:p>
          <a:p>
            <a:r>
              <a:rPr lang="en-AU" dirty="0"/>
              <a:t>Students now try this example on their own. </a:t>
            </a:r>
          </a:p>
          <a:p>
            <a:r>
              <a:rPr lang="en-AU" dirty="0"/>
              <a:t>Give them time before revealing the answers.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8283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Worked example: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Reveal the question and its solution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Students read in silence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Students explain to themselves what is happening in the examples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Thumb up when finished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Explain to a partner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Answer self-explanation questions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/>
              <a:t>Share answers with whole class</a:t>
            </a:r>
          </a:p>
          <a:p>
            <a:endParaRPr lang="en-AU" dirty="0"/>
          </a:p>
          <a:p>
            <a:r>
              <a:rPr lang="en-AU" dirty="0"/>
              <a:t>Your turn</a:t>
            </a:r>
          </a:p>
          <a:p>
            <a:r>
              <a:rPr lang="en-AU" dirty="0"/>
              <a:t>Students now try this example on their own. </a:t>
            </a:r>
          </a:p>
          <a:p>
            <a:r>
              <a:rPr lang="en-AU" dirty="0"/>
              <a:t>Give them time before revealing the answers.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7591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83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32054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5940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82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A3EA2A1-9A76-4DF1-8B35-8460D1ED51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96D79FC-4511-46DC-8B32-AE6BB47494D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4DABD93-F5E5-4624-A12D-1CB78E87878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480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F5F6401-A683-4E5C-B19F-60C8A58C2D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79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44562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0FE7487-16E1-4608-9554-0EFBC927D0F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2C16B6B-1D72-4FE8-B3CC-6616A1E2AF1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5EB5E74-9FC4-4E25-B983-367B78B1663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54B5F10-5A3E-4704-87D5-2CB8D15F4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10781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6072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lnSpc>
                <a:spcPct val="150000"/>
              </a:lnSpc>
              <a:defRPr>
                <a:latin typeface="+mn-lt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054525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520613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1" spcCol="180000"/>
          <a:lstStyle>
            <a:lvl1pPr algn="l">
              <a:defRPr sz="2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588591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04076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9985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63774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32976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48888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5577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F53278F0-7E0D-358C-94A1-DAA4B70E2D0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0" y="1168289"/>
            <a:ext cx="5400000" cy="317611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2880169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33400" y="63900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1173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14750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731551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1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284408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88663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16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9779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035518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477681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430533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918900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11950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766252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3738537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46495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F91FD-74CC-081D-89EB-09C2A0ACED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818975"/>
            <a:ext cx="11496675" cy="4210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03651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F91FD-74CC-081D-89EB-09C2A0ACED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818975"/>
            <a:ext cx="11496675" cy="4210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310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98816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838730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7902243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303060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535286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255707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68130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Double Colum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3056-E44C-AF43-A422-C82DD035E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125" y="402012"/>
            <a:ext cx="10629676" cy="49847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701063-BE19-724C-91DD-C5F4B7488F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E156F-4B4A-874F-AEE2-940A34FF45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F625F3-B677-4D46-AEB5-DC449A9DF79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5" name="Text Placeholder 2078">
            <a:extLst>
              <a:ext uri="{FF2B5EF4-FFF2-40B4-BE49-F238E27FC236}">
                <a16:creationId xmlns:a16="http://schemas.microsoft.com/office/drawing/2014/main" id="{0C286ABD-2EA9-E445-A9AD-2AD792A0E0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0307" y="910008"/>
            <a:ext cx="10632493" cy="466356"/>
          </a:xfrm>
          <a:prstGeom prst="rect">
            <a:avLst/>
          </a:prstGeom>
        </p:spPr>
        <p:txBody>
          <a:bodyPr wrap="square" lIns="0">
            <a:noAutofit/>
          </a:bodyPr>
          <a:lstStyle>
            <a:lvl1pPr marL="0" indent="0">
              <a:buNone/>
              <a:defRPr sz="1800" b="0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Subtitle goes here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7D4F20-168E-1D45-8475-BC928E86208C}"/>
              </a:ext>
            </a:extLst>
          </p:cNvPr>
          <p:cNvCxnSpPr>
            <a:cxnSpLocks/>
          </p:cNvCxnSpPr>
          <p:nvPr userDrawn="1"/>
        </p:nvCxnSpPr>
        <p:spPr>
          <a:xfrm>
            <a:off x="334963" y="1665287"/>
            <a:ext cx="114681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92BA1511-BC03-1340-A366-AB5EC6B308E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51538" y="1989138"/>
            <a:ext cx="5868987" cy="412348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34004FB-FECF-9449-91A7-F251720D0E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4962" y="1989138"/>
            <a:ext cx="5392737" cy="41234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0079BD0-8F19-D845-893E-1EF997B1BF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92918" y="383757"/>
            <a:ext cx="504501" cy="53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804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444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42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040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290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235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310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  <p:sldLayoutId id="2147483762" r:id="rId19"/>
    <p:sldLayoutId id="2147483763" r:id="rId20"/>
    <p:sldLayoutId id="2147483764" r:id="rId21"/>
    <p:sldLayoutId id="2147483765" r:id="rId22"/>
    <p:sldLayoutId id="2147483766" r:id="rId23"/>
    <p:sldLayoutId id="2147483767" r:id="rId24"/>
    <p:sldLayoutId id="2147483768" r:id="rId25"/>
    <p:sldLayoutId id="2147483769" r:id="rId26"/>
    <p:sldLayoutId id="2147483770" r:id="rId27"/>
    <p:sldLayoutId id="2147483771" r:id="rId28"/>
    <p:sldLayoutId id="2147483772" r:id="rId29"/>
    <p:sldLayoutId id="2147483773" r:id="rId30"/>
    <p:sldLayoutId id="2147483774" r:id="rId31"/>
    <p:sldLayoutId id="2147483775" r:id="rId32"/>
    <p:sldLayoutId id="2147483776" r:id="rId33"/>
    <p:sldLayoutId id="2147483777" r:id="rId34"/>
    <p:sldLayoutId id="2147483778" r:id="rId35"/>
    <p:sldLayoutId id="2147483779" r:id="rId36"/>
    <p:sldLayoutId id="2147483780" r:id="rId37"/>
    <p:sldLayoutId id="2147483781" r:id="rId38"/>
    <p:sldLayoutId id="2147483782" r:id="rId39"/>
    <p:sldLayoutId id="2147483783" r:id="rId40"/>
    <p:sldLayoutId id="2147483784" r:id="rId41"/>
    <p:sldLayoutId id="2147483785" r:id="rId42"/>
    <p:sldLayoutId id="2147483786" r:id="rId43"/>
    <p:sldLayoutId id="2147483787" r:id="rId44"/>
    <p:sldLayoutId id="2147483788" r:id="rId45"/>
    <p:sldLayoutId id="2147483789" r:id="rId46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hyperlink" Target="https://creativecommons.org/licenses/by-nc/3.0/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hyperlink" Target="https://www.freepngimg.com/png/22057-calculator-photo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8.png"/><Relationship Id="rId11" Type="http://schemas.openxmlformats.org/officeDocument/2006/relationships/hyperlink" Target="https://creativecommons.org/licenses/by-nc/3.0/" TargetMode="External"/><Relationship Id="rId5" Type="http://schemas.openxmlformats.org/officeDocument/2006/relationships/image" Target="../media/image17.png"/><Relationship Id="rId10" Type="http://schemas.openxmlformats.org/officeDocument/2006/relationships/hyperlink" Target="https://www.freepngimg.com/png/22057-calculator-photos" TargetMode="External"/><Relationship Id="rId4" Type="http://schemas.openxmlformats.org/officeDocument/2006/relationships/image" Target="../media/image16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B2403B-3D00-6C48-9C04-C5FE8C187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998" y="2880000"/>
            <a:ext cx="11484001" cy="2520000"/>
          </a:xfrm>
        </p:spPr>
        <p:txBody>
          <a:bodyPr/>
          <a:lstStyle/>
          <a:p>
            <a:r>
              <a:rPr lang="en-US" dirty="0"/>
              <a:t>Solving trigonometric equations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AE27A0-1CE4-2D49-A917-980DC55DBA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4140000"/>
            <a:ext cx="2700000" cy="1080000"/>
          </a:xfrm>
        </p:spPr>
        <p:txBody>
          <a:bodyPr/>
          <a:lstStyle/>
          <a:p>
            <a:r>
              <a:rPr lang="en-US" dirty="0"/>
              <a:t>Explicit teaching</a:t>
            </a:r>
          </a:p>
        </p:txBody>
      </p:sp>
    </p:spTree>
    <p:extLst>
      <p:ext uri="{BB962C8B-B14F-4D97-AF65-F5344CB8AC3E}">
        <p14:creationId xmlns:p14="http://schemas.microsoft.com/office/powerpoint/2010/main" val="6471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3F681F-F182-2580-DEE1-B7C03CC48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374" y="247829"/>
            <a:ext cx="7663574" cy="545601"/>
          </a:xfrm>
        </p:spPr>
        <p:txBody>
          <a:bodyPr/>
          <a:lstStyle/>
          <a:p>
            <a:r>
              <a:rPr lang="en-AU" dirty="0"/>
              <a:t>Solving trigonometric equations – </a:t>
            </a:r>
            <a:br>
              <a:rPr lang="en-AU" dirty="0"/>
            </a:br>
            <a:r>
              <a:rPr lang="en-AU" dirty="0"/>
              <a:t>part 1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33972F-3653-378F-7559-E45A5BA810F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5374" y="1482797"/>
            <a:ext cx="6588125" cy="310015"/>
          </a:xfrm>
        </p:spPr>
        <p:txBody>
          <a:bodyPr/>
          <a:lstStyle/>
          <a:p>
            <a:r>
              <a:rPr lang="en-AU" dirty="0">
                <a:cs typeface="Arial"/>
              </a:rPr>
              <a:t>Solutions to trigonometric equations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185D163-117C-7965-E459-45F7B5762B70}"/>
              </a:ext>
            </a:extLst>
          </p:cNvPr>
          <p:cNvSpPr txBox="1">
            <a:spLocks/>
          </p:cNvSpPr>
          <p:nvPr/>
        </p:nvSpPr>
        <p:spPr>
          <a:xfrm>
            <a:off x="350748" y="1921879"/>
            <a:ext cx="6588125" cy="31001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1pPr>
            <a:lvl2pPr marL="0" indent="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-18000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360000" indent="-18000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rgbClr val="385E9D"/>
                </a:solidFill>
                <a:cs typeface="Arial"/>
              </a:rPr>
              <a:t>Worked example </a:t>
            </a:r>
            <a:endParaRPr lang="en-AU" dirty="0">
              <a:solidFill>
                <a:srgbClr val="385E9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Placeholder 9">
                <a:extLst>
                  <a:ext uri="{FF2B5EF4-FFF2-40B4-BE49-F238E27FC236}">
                    <a16:creationId xmlns:a16="http://schemas.microsoft.com/office/drawing/2014/main" id="{54650C6B-DE15-7DB6-147D-71DC8E59127F}"/>
                  </a:ext>
                </a:extLst>
              </p:cNvPr>
              <p:cNvSpPr>
                <a:spLocks noGrp="1"/>
              </p:cNvSpPr>
              <p:nvPr>
                <p:ph type="body" sz="quarter" idx="17"/>
              </p:nvPr>
            </p:nvSpPr>
            <p:spPr>
              <a:xfrm>
                <a:off x="355737" y="2334462"/>
                <a:ext cx="6588125" cy="474680"/>
              </a:xfrm>
            </p:spPr>
            <p:txBody>
              <a:bodyPr/>
              <a:lstStyle/>
              <a:p>
                <a:r>
                  <a:rPr lang="en-AU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b="0" i="1" smtClean="0">
                        <a:latin typeface="Cambria Math" panose="02040503050406030204" pitchFamily="18" charset="0"/>
                      </a:rPr>
                      <m:t>=0.87</m:t>
                    </m:r>
                  </m:oMath>
                </a14:m>
                <a:endParaRPr lang="en-AU" b="0" dirty="0"/>
              </a:p>
              <a:p>
                <a:endParaRPr lang="en-AU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10" name="Text Placeholder 9">
                <a:extLst>
                  <a:ext uri="{FF2B5EF4-FFF2-40B4-BE49-F238E27FC236}">
                    <a16:creationId xmlns:a16="http://schemas.microsoft.com/office/drawing/2014/main" id="{54650C6B-DE15-7DB6-147D-71DC8E591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7"/>
              </p:nvPr>
            </p:nvSpPr>
            <p:spPr>
              <a:xfrm>
                <a:off x="355737" y="2334462"/>
                <a:ext cx="6588125" cy="474680"/>
              </a:xfrm>
              <a:blipFill>
                <a:blip r:embed="rId3"/>
                <a:stretch>
                  <a:fillRect l="-2128" b="-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9391E798-C017-05BD-F36A-3DB552FE0F31}"/>
              </a:ext>
            </a:extLst>
          </p:cNvPr>
          <p:cNvSpPr txBox="1"/>
          <p:nvPr/>
        </p:nvSpPr>
        <p:spPr>
          <a:xfrm>
            <a:off x="355374" y="2812197"/>
            <a:ext cx="508715" cy="4746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AU" sz="1600" dirty="0"/>
              <a:t>SHIFT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9DE09B-FDA2-A919-C633-0BC5A3D9A3AC}"/>
              </a:ext>
            </a:extLst>
          </p:cNvPr>
          <p:cNvSpPr txBox="1"/>
          <p:nvPr/>
        </p:nvSpPr>
        <p:spPr>
          <a:xfrm>
            <a:off x="950460" y="2809985"/>
            <a:ext cx="508715" cy="4746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AU" sz="1600"/>
              <a:t>SIN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224443C-91D8-A5C9-E646-C52EF35F3095}"/>
                  </a:ext>
                </a:extLst>
              </p:cNvPr>
              <p:cNvSpPr/>
              <p:nvPr/>
            </p:nvSpPr>
            <p:spPr>
              <a:xfrm>
                <a:off x="265538" y="3403232"/>
                <a:ext cx="3013127" cy="946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b="0" i="0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b="0" i="0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  <m: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func>
                                <m:funcPr>
                                  <m:ctrlPr>
                                    <a:rPr lang="en-AU" b="0" i="1" smtClean="0">
                                      <a:solidFill>
                                        <a:srgbClr val="19233E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AU" b="0" i="1" smtClean="0">
                                          <a:solidFill>
                                            <a:srgbClr val="19233E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AU" b="0" i="0" smtClean="0">
                                          <a:solidFill>
                                            <a:srgbClr val="19233E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AU" b="0" i="1" smtClean="0">
                                          <a:solidFill>
                                            <a:srgbClr val="19233E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AU" b="0" i="1" smtClean="0">
                                      <a:solidFill>
                                        <a:srgbClr val="19233E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(0.87)</m:t>
                                  </m:r>
                                </m:e>
                              </m:func>
                            </m:e>
                          </m:func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AU" i="1" dirty="0">
                  <a:solidFill>
                    <a:srgbClr val="19233E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b="0" i="0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(0.87)</m:t>
                          </m:r>
                        </m:e>
                      </m:func>
                    </m:oMath>
                  </m:oMathPara>
                </a14:m>
                <a:endParaRPr lang="en-AU" i="1" dirty="0">
                  <a:solidFill>
                    <a:srgbClr val="19233E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60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AU" i="1" dirty="0">
                  <a:solidFill>
                    <a:srgbClr val="19233E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224443C-91D8-A5C9-E646-C52EF35F30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38" y="3403232"/>
                <a:ext cx="3013127" cy="9469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Speech Bubble: Oval 29">
                <a:extLst>
                  <a:ext uri="{FF2B5EF4-FFF2-40B4-BE49-F238E27FC236}">
                    <a16:creationId xmlns:a16="http://schemas.microsoft.com/office/drawing/2014/main" id="{304E86F3-AC31-B394-FADF-5F731AE28A8F}"/>
                  </a:ext>
                </a:extLst>
              </p:cNvPr>
              <p:cNvSpPr/>
              <p:nvPr/>
            </p:nvSpPr>
            <p:spPr>
              <a:xfrm>
                <a:off x="3362190" y="1842910"/>
                <a:ext cx="1734014" cy="1066186"/>
              </a:xfrm>
              <a:prstGeom prst="wedgeEllipseCallout">
                <a:avLst>
                  <a:gd name="adj1" fmla="val -101521"/>
                  <a:gd name="adj2" fmla="val 99802"/>
                </a:avLst>
              </a:prstGeom>
              <a:solidFill>
                <a:srgbClr val="6CABE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AU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What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p>
                        </m:sSup>
                      </m:fName>
                      <m:e/>
                    </m:func>
                  </m:oMath>
                </a14:m>
                <a:r>
                  <a:rPr lang="en-AU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 doing?</a:t>
                </a:r>
              </a:p>
            </p:txBody>
          </p:sp>
        </mc:Choice>
        <mc:Fallback xmlns="">
          <p:sp>
            <p:nvSpPr>
              <p:cNvPr id="30" name="Speech Bubble: Oval 29">
                <a:extLst>
                  <a:ext uri="{FF2B5EF4-FFF2-40B4-BE49-F238E27FC236}">
                    <a16:creationId xmlns:a16="http://schemas.microsoft.com/office/drawing/2014/main" id="{304E86F3-AC31-B394-FADF-5F731AE28A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190" y="1842910"/>
                <a:ext cx="1734014" cy="1066186"/>
              </a:xfrm>
              <a:prstGeom prst="wedgeEllipseCallout">
                <a:avLst>
                  <a:gd name="adj1" fmla="val -101521"/>
                  <a:gd name="adj2" fmla="val 99802"/>
                </a:avLst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Speech Bubble: Oval 27">
                <a:extLst>
                  <a:ext uri="{FF2B5EF4-FFF2-40B4-BE49-F238E27FC236}">
                    <a16:creationId xmlns:a16="http://schemas.microsoft.com/office/drawing/2014/main" id="{F7DBC0BC-B843-908C-9319-1E82CA906FC8}"/>
                  </a:ext>
                </a:extLst>
              </p:cNvPr>
              <p:cNvSpPr/>
              <p:nvPr/>
            </p:nvSpPr>
            <p:spPr>
              <a:xfrm>
                <a:off x="2960723" y="3374505"/>
                <a:ext cx="2233884" cy="1458916"/>
              </a:xfrm>
              <a:prstGeom prst="wedgeEllipseCallout">
                <a:avLst>
                  <a:gd name="adj1" fmla="val -125654"/>
                  <a:gd name="adj2" fmla="val 2783"/>
                </a:avLst>
              </a:prstGeom>
              <a:solidFill>
                <a:srgbClr val="6CABE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AU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Why do we get an angle when we apply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p>
                        </m:sSup>
                      </m:fName>
                      <m:e/>
                    </m:func>
                  </m:oMath>
                </a14:m>
                <a:endParaRPr lang="en-AU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Speech Bubble: Oval 27">
                <a:extLst>
                  <a:ext uri="{FF2B5EF4-FFF2-40B4-BE49-F238E27FC236}">
                    <a16:creationId xmlns:a16="http://schemas.microsoft.com/office/drawing/2014/main" id="{F7DBC0BC-B843-908C-9319-1E82CA906F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723" y="3374505"/>
                <a:ext cx="2233884" cy="1458916"/>
              </a:xfrm>
              <a:prstGeom prst="wedgeEllipseCallout">
                <a:avLst>
                  <a:gd name="adj1" fmla="val -125654"/>
                  <a:gd name="adj2" fmla="val 2783"/>
                </a:avLst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66868BC-D486-9759-E1B0-15D04F0BE77A}"/>
                  </a:ext>
                </a:extLst>
              </p:cNvPr>
              <p:cNvSpPr/>
              <p:nvPr/>
            </p:nvSpPr>
            <p:spPr>
              <a:xfrm>
                <a:off x="4709536" y="2376003"/>
                <a:ext cx="1381838" cy="120654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A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p>
                        </m:sSup>
                      </m:fName>
                      <m:e/>
                    </m:func>
                  </m:oMath>
                </a14:m>
                <a:r>
                  <a:rPr lang="en-AU" dirty="0">
                    <a:cs typeface="Arial" panose="020B0604020202020204" pitchFamily="34" charset="0"/>
                  </a:rPr>
                  <a:t> works to “undo”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/>
                    </m:func>
                  </m:oMath>
                </a14:m>
                <a:endParaRPr lang="en-AU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66868BC-D486-9759-E1B0-15D04F0BE7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536" y="2376003"/>
                <a:ext cx="1381838" cy="12065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C691A38-72A1-CA8B-C43B-9804ED684924}"/>
                  </a:ext>
                </a:extLst>
              </p:cNvPr>
              <p:cNvSpPr/>
              <p:nvPr/>
            </p:nvSpPr>
            <p:spPr>
              <a:xfrm>
                <a:off x="3799401" y="4683821"/>
                <a:ext cx="3225310" cy="9295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A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/>
                    </m:func>
                  </m:oMath>
                </a14:m>
                <a:r>
                  <a:rPr lang="en-AU" dirty="0">
                    <a:cs typeface="Arial" panose="020B0604020202020204" pitchFamily="34" charset="0"/>
                  </a:rPr>
                  <a:t> takes an angle and gives a value.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p>
                        </m:sSup>
                      </m:fName>
                      <m:e/>
                    </m:func>
                  </m:oMath>
                </a14:m>
                <a:r>
                  <a:rPr lang="en-AU" dirty="0">
                    <a:cs typeface="Arial" panose="020B0604020202020204" pitchFamily="34" charset="0"/>
                  </a:rPr>
                  <a:t> takes a value and gives an angle. </a:t>
                </a: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C691A38-72A1-CA8B-C43B-9804ED6849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401" y="4683821"/>
                <a:ext cx="3225310" cy="929550"/>
              </a:xfrm>
              <a:prstGeom prst="rect">
                <a:avLst/>
              </a:prstGeom>
              <a:blipFill>
                <a:blip r:embed="rId8"/>
                <a:stretch>
                  <a:fillRect l="-942" t="-2581" r="-2637" b="-774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3C63ABD6-6630-0109-3E4E-9B4C2C3E46FF}"/>
              </a:ext>
            </a:extLst>
          </p:cNvPr>
          <p:cNvSpPr txBox="1">
            <a:spLocks/>
          </p:cNvSpPr>
          <p:nvPr/>
        </p:nvSpPr>
        <p:spPr>
          <a:xfrm>
            <a:off x="355374" y="4789305"/>
            <a:ext cx="6588125" cy="31001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1pPr>
            <a:lvl2pPr marL="0" indent="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-18000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360000" indent="-180000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rgbClr val="385E9D"/>
                </a:solidFill>
                <a:latin typeface="+mn-lt"/>
                <a:cs typeface="Arial"/>
              </a:rPr>
              <a:t>Your turn</a:t>
            </a:r>
            <a:endParaRPr lang="en-AU" dirty="0">
              <a:solidFill>
                <a:srgbClr val="385E9D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F5FA850-58E3-D9E5-1149-E1EBF17C9981}"/>
                  </a:ext>
                </a:extLst>
              </p:cNvPr>
              <p:cNvSpPr txBox="1"/>
              <p:nvPr/>
            </p:nvSpPr>
            <p:spPr>
              <a:xfrm>
                <a:off x="265538" y="5130596"/>
                <a:ext cx="620541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AU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AU" b="0" i="1" dirty="0">
                  <a:solidFill>
                    <a:srgbClr val="19233E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F5FA850-58E3-D9E5-1149-E1EBF17C9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38" y="5130596"/>
                <a:ext cx="6205419" cy="369332"/>
              </a:xfrm>
              <a:prstGeom prst="rect">
                <a:avLst/>
              </a:prstGeom>
              <a:blipFill>
                <a:blip r:embed="rId9"/>
                <a:stretch>
                  <a:fillRect l="-884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11030C5-E9ED-C38E-2739-53520E89ED6F}"/>
                  </a:ext>
                </a:extLst>
              </p:cNvPr>
              <p:cNvSpPr/>
              <p:nvPr/>
            </p:nvSpPr>
            <p:spPr>
              <a:xfrm>
                <a:off x="265538" y="5477344"/>
                <a:ext cx="2744208" cy="12127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b="0" i="0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b="0" i="0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</m:e>
                          </m:func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func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b="0" i="0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(2)</m:t>
                          </m:r>
                        </m:e>
                      </m:func>
                    </m:oMath>
                  </m:oMathPara>
                </a14:m>
                <a:endParaRPr lang="en-AU" b="0" dirty="0">
                  <a:solidFill>
                    <a:srgbClr val="19233E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b="0" i="0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19233E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(2)</m:t>
                          </m:r>
                        </m:e>
                      </m:func>
                    </m:oMath>
                  </m:oMathPara>
                </a14:m>
                <a:endParaRPr lang="en-AU" b="0" dirty="0">
                  <a:solidFill>
                    <a:srgbClr val="19233E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63.435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AU" dirty="0">
                  <a:solidFill>
                    <a:srgbClr val="19233E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63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19233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19233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26′</m:t>
                      </m:r>
                    </m:oMath>
                  </m:oMathPara>
                </a14:m>
                <a:endParaRPr lang="en-AU" dirty="0">
                  <a:solidFill>
                    <a:srgbClr val="19233E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11030C5-E9ED-C38E-2739-53520E89ED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38" y="5477344"/>
                <a:ext cx="2744208" cy="12127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Placeholder 11" descr="An image of a scientific calculator. To the tight of the calculator is a button with the label &quot;tan&quot;, and above this in yellow writing is &quot;tan&quot; with a power of -1.">
            <a:extLst>
              <a:ext uri="{FF2B5EF4-FFF2-40B4-BE49-F238E27FC236}">
                <a16:creationId xmlns:a16="http://schemas.microsoft.com/office/drawing/2014/main" id="{3EDDDE7D-22F9-7D48-3B50-647686E91C60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rcRect t="-19750" b="-1"/>
          <a:stretch/>
        </p:blipFill>
        <p:spPr>
          <a:xfrm>
            <a:off x="7115175" y="472967"/>
            <a:ext cx="5095875" cy="600562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E23214-BCBE-AA97-960E-4FF540910529}"/>
              </a:ext>
            </a:extLst>
          </p:cNvPr>
          <p:cNvSpPr txBox="1"/>
          <p:nvPr/>
        </p:nvSpPr>
        <p:spPr>
          <a:xfrm>
            <a:off x="7200900" y="6551613"/>
            <a:ext cx="414337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900">
                <a:hlinkClick r:id="rId12" tooltip="https://www.freepngimg.com/png/22057-calculator-photos"/>
              </a:rPr>
              <a:t>This Photo</a:t>
            </a:r>
            <a:r>
              <a:rPr lang="en-AU" sz="900"/>
              <a:t> by Unknown Author is licensed under </a:t>
            </a:r>
            <a:r>
              <a:rPr lang="en-AU" sz="900">
                <a:hlinkClick r:id="rId13" tooltip="https://creativecommons.org/licenses/by-nc/3.0/"/>
              </a:rPr>
              <a:t>CC BY-NC</a:t>
            </a:r>
            <a:endParaRPr lang="en-AU" sz="90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CA5A0FEE-6FA1-509C-F9B2-D62E4BF22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anchor="b">
            <a:noAutofit/>
          </a:bodyPr>
          <a:lstStyle>
            <a:defPPr>
              <a:defRPr lang="en-US"/>
            </a:defPPr>
            <a:lvl1pPr marL="0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3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47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20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94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66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41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14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88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fld id="{53F625F3-B677-4D46-AEB5-DC449A9DF797}" type="slidenum">
              <a:rPr lang="en-AU" sz="1200" smtClean="0"/>
              <a:pPr algn="r">
                <a:spcAft>
                  <a:spcPts val="600"/>
                </a:spcAft>
              </a:pPr>
              <a:t>2</a:t>
            </a:fld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362429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8" grpId="0" animBg="1"/>
      <p:bldP spid="32" grpId="0" animBg="1"/>
      <p:bldP spid="32" grpId="1" animBg="1"/>
      <p:bldP spid="33" grpId="0" animBg="1"/>
      <p:bldP spid="33" grpId="1" animBg="1"/>
      <p:bldP spid="34" grpId="0"/>
      <p:bldP spid="42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366757-A9EB-B6C2-6D90-8298F68D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Solving trigonometric equations – part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6714C5-4209-274C-B126-C94A487C2C6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2987" y="1463457"/>
            <a:ext cx="6588125" cy="310015"/>
          </a:xfrm>
        </p:spPr>
        <p:txBody>
          <a:bodyPr/>
          <a:lstStyle/>
          <a:p>
            <a:r>
              <a:rPr lang="en-AU" dirty="0">
                <a:latin typeface="+mn-lt"/>
                <a:cs typeface="Arial"/>
              </a:rPr>
              <a:t>Solutions to trigonometric equations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14A6B29-093D-8D4B-1AD4-40A24CEE041E}"/>
              </a:ext>
            </a:extLst>
          </p:cNvPr>
          <p:cNvSpPr txBox="1">
            <a:spLocks/>
          </p:cNvSpPr>
          <p:nvPr/>
        </p:nvSpPr>
        <p:spPr>
          <a:xfrm>
            <a:off x="332987" y="1777251"/>
            <a:ext cx="5755700" cy="466356"/>
          </a:xfrm>
          <a:prstGeom prst="rect">
            <a:avLst/>
          </a:prstGeom>
        </p:spPr>
        <p:txBody>
          <a:bodyPr vert="horz" wrap="square" lIns="0" tIns="45720" rIns="91440" bIns="45720" rtlCol="0">
            <a:noAutofit/>
          </a:bodyPr>
          <a:lstStyle>
            <a:lvl1pPr marL="0" indent="0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b="0" i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Font typeface="Montserrat Medium" panose="00000600000000000000" pitchFamily="2" charset="0"/>
              <a:buNone/>
              <a:defRPr sz="16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1338" indent="-177800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Font typeface="Montserrat Medium" panose="00000600000000000000" pitchFamily="2" charset="0"/>
              <a:buChar char="»"/>
              <a:tabLst/>
              <a:defRPr sz="16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19138" indent="-185738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Font typeface="Courier New" panose="02070309020205020404" pitchFamily="49" charset="0"/>
              <a:buChar char="o"/>
              <a:defRPr sz="14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896938" indent="-177800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43" indent="-171449" algn="l" defTabSz="68579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42" indent="-171449" algn="l" defTabSz="68579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41" indent="-171449" algn="l" defTabSz="68579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40" indent="-171449" algn="l" defTabSz="68579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dirty="0">
                <a:solidFill>
                  <a:srgbClr val="385E9D"/>
                </a:solidFill>
                <a:latin typeface="+mn-lt"/>
                <a:cs typeface="Arial"/>
              </a:rPr>
              <a:t>Worked example </a:t>
            </a:r>
            <a:endParaRPr lang="en-AU" sz="2000" dirty="0">
              <a:solidFill>
                <a:srgbClr val="385E9D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AC4AA7-C50B-DE5C-2F26-839FF1B6674A}"/>
                  </a:ext>
                </a:extLst>
              </p:cNvPr>
              <p:cNvSpPr>
                <a:spLocks noGrp="1"/>
              </p:cNvSpPr>
              <p:nvPr>
                <p:ph type="body" sz="quarter" idx="17"/>
              </p:nvPr>
            </p:nvSpPr>
            <p:spPr>
              <a:xfrm>
                <a:off x="360363" y="2132195"/>
                <a:ext cx="6588125" cy="657449"/>
              </a:xfrm>
            </p:spPr>
            <p:txBody>
              <a:bodyPr/>
              <a:lstStyle/>
              <a:p>
                <a:r>
                  <a:rPr lang="en-AU" sz="16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AU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16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  <m:r>
                      <a:rPr lang="en-AU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AU" sz="1600" dirty="0"/>
              </a:p>
              <a:p>
                <a:endParaRPr lang="en-AU" sz="1600" dirty="0">
                  <a:cs typeface="Arial"/>
                </a:endParaRP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AC4AA7-C50B-DE5C-2F26-839FF1B667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7"/>
              </p:nvPr>
            </p:nvSpPr>
            <p:spPr>
              <a:xfrm>
                <a:off x="360363" y="2132195"/>
                <a:ext cx="6588125" cy="657449"/>
              </a:xfrm>
              <a:blipFill>
                <a:blip r:embed="rId3"/>
                <a:stretch>
                  <a:fillRect l="-18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6CE649B1-8391-27DE-D5DC-DE79C940F41E}"/>
              </a:ext>
            </a:extLst>
          </p:cNvPr>
          <p:cNvSpPr txBox="1"/>
          <p:nvPr/>
        </p:nvSpPr>
        <p:spPr>
          <a:xfrm>
            <a:off x="373801" y="2632152"/>
            <a:ext cx="508715" cy="4746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AU" sz="1600" dirty="0"/>
              <a:t>SHIFT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D14CD1-68F9-A5A8-0A7B-A2DE87FFD477}"/>
              </a:ext>
            </a:extLst>
          </p:cNvPr>
          <p:cNvSpPr txBox="1"/>
          <p:nvPr/>
        </p:nvSpPr>
        <p:spPr>
          <a:xfrm>
            <a:off x="1008481" y="2635023"/>
            <a:ext cx="508715" cy="4746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AU" sz="1600" dirty="0"/>
              <a:t>TAN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1A9D4EB-CC82-C635-50B0-479757CD6466}"/>
                  </a:ext>
                </a:extLst>
              </p:cNvPr>
              <p:cNvSpPr/>
              <p:nvPr/>
            </p:nvSpPr>
            <p:spPr>
              <a:xfrm>
                <a:off x="332987" y="3000066"/>
                <a:ext cx="2819105" cy="14820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  <m: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func>
                                <m:funcPr>
                                  <m:ctrlP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AU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AU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tan</m:t>
                                      </m:r>
                                    </m:e>
                                    <m:sup>
                                      <m:r>
                                        <a:rPr lang="en-AU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AU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AU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AU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AU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6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AU" sz="16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AU" sz="16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9</m:t>
                          </m:r>
                        </m:e>
                        <m:sup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°</m:t>
                          </m:r>
                        </m:sup>
                      </m:sSup>
                      <m:sSup>
                        <m:sSupPr>
                          <m:ctrlP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28</m:t>
                          </m:r>
                        </m:e>
                        <m:sup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AU" sz="16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1A9D4EB-CC82-C635-50B0-479757CD64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7" y="3000066"/>
                <a:ext cx="2819105" cy="14820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Speech Bubble: Oval 15">
                <a:extLst>
                  <a:ext uri="{FF2B5EF4-FFF2-40B4-BE49-F238E27FC236}">
                    <a16:creationId xmlns:a16="http://schemas.microsoft.com/office/drawing/2014/main" id="{F3A89986-865A-8639-6895-D2010AE78006}"/>
                  </a:ext>
                </a:extLst>
              </p:cNvPr>
              <p:cNvSpPr/>
              <p:nvPr/>
            </p:nvSpPr>
            <p:spPr>
              <a:xfrm>
                <a:off x="3292049" y="2007847"/>
                <a:ext cx="1836235" cy="992486"/>
              </a:xfrm>
              <a:prstGeom prst="wedgeEllipseCallout">
                <a:avLst>
                  <a:gd name="adj1" fmla="val -91785"/>
                  <a:gd name="adj2" fmla="val 78584"/>
                </a:avLst>
              </a:prstGeom>
              <a:solidFill>
                <a:srgbClr val="6CABE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AU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What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A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p>
                        </m:sSup>
                      </m:fName>
                      <m:e/>
                    </m:func>
                  </m:oMath>
                </a14:m>
                <a:r>
                  <a:rPr lang="en-AU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 doing?</a:t>
                </a:r>
              </a:p>
            </p:txBody>
          </p:sp>
        </mc:Choice>
        <mc:Fallback xmlns="">
          <p:sp>
            <p:nvSpPr>
              <p:cNvPr id="16" name="Speech Bubble: Oval 15">
                <a:extLst>
                  <a:ext uri="{FF2B5EF4-FFF2-40B4-BE49-F238E27FC236}">
                    <a16:creationId xmlns:a16="http://schemas.microsoft.com/office/drawing/2014/main" id="{F3A89986-865A-8639-6895-D2010AE780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2049" y="2007847"/>
                <a:ext cx="1836235" cy="992486"/>
              </a:xfrm>
              <a:prstGeom prst="wedgeEllipseCallout">
                <a:avLst>
                  <a:gd name="adj1" fmla="val -91785"/>
                  <a:gd name="adj2" fmla="val 78584"/>
                </a:avLst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46A299E2-8962-E1EE-80AF-15862348B29B}"/>
              </a:ext>
            </a:extLst>
          </p:cNvPr>
          <p:cNvSpPr/>
          <p:nvPr/>
        </p:nvSpPr>
        <p:spPr>
          <a:xfrm>
            <a:off x="2907209" y="3794503"/>
            <a:ext cx="2605913" cy="1528076"/>
          </a:xfrm>
          <a:prstGeom prst="wedgeEllipseCallout">
            <a:avLst>
              <a:gd name="adj1" fmla="val -112215"/>
              <a:gd name="adj2" fmla="val -20134"/>
            </a:avLst>
          </a:prstGeom>
          <a:solidFill>
            <a:srgbClr val="6CABE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dirty="0">
                <a:solidFill>
                  <a:schemeClr val="tx1"/>
                </a:solidFill>
                <a:cs typeface="Arial" panose="020B0604020202020204" pitchFamily="34" charset="0"/>
              </a:rPr>
              <a:t>How do we convert the angle to degrees and minutes?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2F289E1-9B73-152E-4B45-B88279EE2EB1}"/>
                  </a:ext>
                </a:extLst>
              </p:cNvPr>
              <p:cNvSpPr/>
              <p:nvPr/>
            </p:nvSpPr>
            <p:spPr>
              <a:xfrm>
                <a:off x="4751177" y="2470860"/>
                <a:ext cx="1381838" cy="12003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A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p>
                        </m:sSup>
                      </m:fName>
                      <m:e/>
                    </m:func>
                  </m:oMath>
                </a14:m>
                <a:r>
                  <a:rPr lang="en-AU" dirty="0">
                    <a:cs typeface="Arial" panose="020B0604020202020204" pitchFamily="34" charset="0"/>
                  </a:rPr>
                  <a:t> works to “undo”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tan</m:t>
                        </m:r>
                      </m:fName>
                      <m:e/>
                    </m:func>
                  </m:oMath>
                </a14:m>
                <a:endParaRPr lang="en-AU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2F289E1-9B73-152E-4B45-B88279EE2E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177" y="2470860"/>
                <a:ext cx="1381838" cy="12003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ACC43DC8-08E2-6CDE-888C-56B23585F279}"/>
              </a:ext>
            </a:extLst>
          </p:cNvPr>
          <p:cNvSpPr txBox="1">
            <a:spLocks/>
          </p:cNvSpPr>
          <p:nvPr/>
        </p:nvSpPr>
        <p:spPr>
          <a:xfrm>
            <a:off x="359264" y="4412985"/>
            <a:ext cx="5830966" cy="466356"/>
          </a:xfrm>
          <a:prstGeom prst="rect">
            <a:avLst/>
          </a:prstGeom>
        </p:spPr>
        <p:txBody>
          <a:bodyPr vert="horz" wrap="square" lIns="0" tIns="45720" rIns="91440" bIns="45720" rtlCol="0">
            <a:noAutofit/>
          </a:bodyPr>
          <a:lstStyle>
            <a:lvl1pPr marL="0" indent="0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b="0" i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Font typeface="Montserrat Medium" panose="00000600000000000000" pitchFamily="2" charset="0"/>
              <a:buNone/>
              <a:defRPr sz="16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1338" indent="-177800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Font typeface="Montserrat Medium" panose="00000600000000000000" pitchFamily="2" charset="0"/>
              <a:buChar char="»"/>
              <a:tabLst/>
              <a:defRPr sz="16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19138" indent="-185738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Font typeface="Courier New" panose="02070309020205020404" pitchFamily="49" charset="0"/>
              <a:buChar char="o"/>
              <a:defRPr sz="14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896938" indent="-177800" algn="l" defTabSz="685798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43" indent="-171449" algn="l" defTabSz="68579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42" indent="-171449" algn="l" defTabSz="68579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41" indent="-171449" algn="l" defTabSz="68579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40" indent="-171449" algn="l" defTabSz="68579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dirty="0">
                <a:solidFill>
                  <a:srgbClr val="385E9D"/>
                </a:solidFill>
                <a:latin typeface="+mn-lt"/>
                <a:cs typeface="Arial"/>
              </a:rPr>
              <a:t>Your turn</a:t>
            </a:r>
            <a:endParaRPr lang="en-AU" sz="2000" dirty="0">
              <a:solidFill>
                <a:srgbClr val="385E9D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Placeholder 2">
                <a:extLst>
                  <a:ext uri="{FF2B5EF4-FFF2-40B4-BE49-F238E27FC236}">
                    <a16:creationId xmlns:a16="http://schemas.microsoft.com/office/drawing/2014/main" id="{62E92945-C2BB-9DF1-DDB9-81FFD3DBD8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2987" y="4782876"/>
                <a:ext cx="6657956" cy="657449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18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AU" sz="16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Solve</a:t>
                </a:r>
                <a:r>
                  <a:rPr lang="en-AU" sz="1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A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A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A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endParaRPr lang="en-A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 Placeholder 2">
                <a:extLst>
                  <a:ext uri="{FF2B5EF4-FFF2-40B4-BE49-F238E27FC236}">
                    <a16:creationId xmlns:a16="http://schemas.microsoft.com/office/drawing/2014/main" id="{62E92945-C2BB-9DF1-DDB9-81FFD3DBD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7" y="4782876"/>
                <a:ext cx="6657956" cy="657449"/>
              </a:xfrm>
              <a:prstGeom prst="rect">
                <a:avLst/>
              </a:prstGeom>
              <a:blipFill>
                <a:blip r:embed="rId7"/>
                <a:stretch>
                  <a:fillRect l="-19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A8B9A27-FCA5-E906-4A32-FBB9AA1A47EF}"/>
                  </a:ext>
                </a:extLst>
              </p:cNvPr>
              <p:cNvSpPr/>
              <p:nvPr/>
            </p:nvSpPr>
            <p:spPr>
              <a:xfrm>
                <a:off x="332986" y="5084529"/>
                <a:ext cx="2819105" cy="1752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𝐷</m:t>
                              </m:r>
                            </m:e>
                          </m:func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func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AU" sz="16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AU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AU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AU" sz="1600" b="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41.4096</m:t>
                          </m:r>
                        </m:e>
                        <m:sup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AU" sz="1600" b="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41</m:t>
                          </m:r>
                        </m:e>
                        <m:sup>
                          <m:r>
                            <a:rPr lang="en-AU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p>
                      </m:sSup>
                      <m:r>
                        <a:rPr lang="en-AU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25′</m:t>
                      </m:r>
                    </m:oMath>
                  </m:oMathPara>
                </a14:m>
                <a:endParaRPr lang="en-AU" sz="16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A8B9A27-FCA5-E906-4A32-FBB9AA1A47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6" y="5084529"/>
                <a:ext cx="2819105" cy="17527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Placeholder 11" descr="An image of a scientific calculator. To the tight of the calculator is a button with the label &quot;tan&quot;, and above this in yellow writing is &quot;tan&quot; with a power of -1.">
            <a:extLst>
              <a:ext uri="{FF2B5EF4-FFF2-40B4-BE49-F238E27FC236}">
                <a16:creationId xmlns:a16="http://schemas.microsoft.com/office/drawing/2014/main" id="{4612C771-48A8-6A05-ED6C-CBEE8B81FE9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/>
        </p:blipFill>
        <p:spPr>
          <a:xfrm>
            <a:off x="7115175" y="1463457"/>
            <a:ext cx="5095875" cy="5015131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D7765886-9ADB-1735-05AF-D8AD51A2FBF1}"/>
              </a:ext>
            </a:extLst>
          </p:cNvPr>
          <p:cNvSpPr txBox="1"/>
          <p:nvPr/>
        </p:nvSpPr>
        <p:spPr>
          <a:xfrm>
            <a:off x="7200900" y="6551613"/>
            <a:ext cx="414337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900">
                <a:hlinkClick r:id="rId10" tooltip="https://www.freepngimg.com/png/22057-calculator-photos"/>
              </a:rPr>
              <a:t>This Photo</a:t>
            </a:r>
            <a:r>
              <a:rPr lang="en-AU" sz="900"/>
              <a:t> by Unknown Author is licensed under </a:t>
            </a:r>
            <a:r>
              <a:rPr lang="en-AU" sz="900">
                <a:hlinkClick r:id="rId11" tooltip="https://creativecommons.org/licenses/by-nc/3.0/"/>
              </a:rPr>
              <a:t>CC BY-NC</a:t>
            </a:r>
            <a:endParaRPr lang="en-AU" sz="90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2F68264-B0C9-8DA1-D94A-C1A9AA455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anchor="b">
            <a:noAutofit/>
          </a:bodyPr>
          <a:lstStyle>
            <a:defPPr>
              <a:defRPr lang="en-US"/>
            </a:defPPr>
            <a:lvl1pPr marL="0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3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47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20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94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66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41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14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88" algn="l" defTabSz="45717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fld id="{53F625F3-B677-4D46-AEB5-DC449A9DF797}" type="slidenum">
              <a:rPr lang="en-AU" sz="1200" smtClean="0"/>
              <a:pPr algn="r">
                <a:spcAft>
                  <a:spcPts val="600"/>
                </a:spcAft>
              </a:pPr>
              <a:t>3</a:t>
            </a:fld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166905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4" grpId="0" animBg="1"/>
      <p:bldP spid="14" grpId="1" animBg="1"/>
      <p:bldP spid="18" grpId="0" animBg="1"/>
      <p:bldP spid="18" grpId="1" animBg="1"/>
      <p:bldP spid="20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201DFD-4672-433C-9F3E-8635A161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982800"/>
            <a:ext cx="10260002" cy="522000"/>
          </a:xfrm>
        </p:spPr>
        <p:txBody>
          <a:bodyPr/>
          <a:lstStyle/>
          <a:p>
            <a:r>
              <a:rPr lang="en-AU" dirty="0"/>
              <a:t>Success criteria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DD405-B719-36C5-3EA4-672DE96017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AU" dirty="0"/>
              <a:t>I can solve trigonometric equations using the inverse trigonometric functions on a calculator. 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61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draft-updated-template.potx" id="{CFB5B524-3546-40BF-AADD-32F92B0624E1}" vid="{4DE3A013-8EF5-4F08-AE49-9E37C639DA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376</Words>
  <Application>Microsoft Office PowerPoint</Application>
  <PresentationFormat>Widescreen</PresentationFormat>
  <Paragraphs>84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Public Sans</vt:lpstr>
      <vt:lpstr>Public Sans Light</vt:lpstr>
      <vt:lpstr>Times New Roman</vt:lpstr>
      <vt:lpstr>NSWG Corporate</vt:lpstr>
      <vt:lpstr>Solving trigonometric equations</vt:lpstr>
      <vt:lpstr>Solving trigonometric equations –  part 1</vt:lpstr>
      <vt:lpstr>Solving trigonometric equations – part 2</vt:lpstr>
      <vt:lpstr>Success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– S5 – U2 – L14 – how steep is too steep?</dc:title>
  <dc:creator>NSW Department of Education</dc:creator>
  <dcterms:created xsi:type="dcterms:W3CDTF">2023-04-05T04:37:41Z</dcterms:created>
  <dcterms:modified xsi:type="dcterms:W3CDTF">2023-04-05T04:38:05Z</dcterms:modified>
</cp:coreProperties>
</file>