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6"/>
  </p:notesMasterIdLst>
  <p:handoutMasterIdLst>
    <p:handoutMasterId r:id="rId7"/>
  </p:handoutMasterIdLst>
  <p:sldIdLst>
    <p:sldId id="325" r:id="rId2"/>
    <p:sldId id="338" r:id="rId3"/>
    <p:sldId id="339" r:id="rId4"/>
    <p:sldId id="336" r:id="rId5"/>
  </p:sldIdLst>
  <p:sldSz cx="12192000" cy="6858000"/>
  <p:notesSz cx="9144000" cy="6858000"/>
  <p:defaultTextStyle>
    <a:defPPr>
      <a:defRPr lang="en-US"/>
    </a:defPPr>
    <a:lvl1pPr marL="0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3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7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20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94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66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41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14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88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in Presentation" id="{1165592B-D1AE-EE48-AEB4-F19515D86DC8}">
          <p14:sldIdLst>
            <p14:sldId id="325"/>
            <p14:sldId id="338"/>
            <p14:sldId id="339"/>
            <p14:sldId id="3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42" userDrawn="1">
          <p15:clr>
            <a:srgbClr val="A4A3A4"/>
          </p15:clr>
        </p15:guide>
        <p15:guide id="2" orient="horz" pos="3294" userDrawn="1">
          <p15:clr>
            <a:srgbClr val="A4A3A4"/>
          </p15:clr>
        </p15:guide>
        <p15:guide id="3" orient="horz" pos="2228" userDrawn="1">
          <p15:clr>
            <a:srgbClr val="A4A3A4"/>
          </p15:clr>
        </p15:guide>
        <p15:guide id="4" orient="horz" pos="2614" userDrawn="1">
          <p15:clr>
            <a:srgbClr val="A4A3A4"/>
          </p15:clr>
        </p15:guide>
        <p15:guide id="5" pos="3812" userDrawn="1">
          <p15:clr>
            <a:srgbClr val="A4A3A4"/>
          </p15:clr>
        </p15:guide>
        <p15:guide id="6" orient="horz" pos="1570" userDrawn="1">
          <p15:clr>
            <a:srgbClr val="A4A3A4"/>
          </p15:clr>
        </p15:guide>
        <p15:guide id="7" orient="horz" pos="1616" userDrawn="1">
          <p15:clr>
            <a:srgbClr val="A4A3A4"/>
          </p15:clr>
        </p15:guide>
        <p15:guide id="8" pos="1300" userDrawn="1">
          <p15:clr>
            <a:srgbClr val="A4A3A4"/>
          </p15:clr>
        </p15:guide>
        <p15:guide id="9" pos="3407" userDrawn="1">
          <p15:clr>
            <a:srgbClr val="A4A3A4"/>
          </p15:clr>
        </p15:guide>
        <p15:guide id="10" pos="23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461638E-F1F5-7186-9758-0B4A52497F93}" name="Meagan Rodda" initials="MR" userId="S::Meagan.Rodda@det.nsw.edu.au::efecb8de-290d-42b5-96ee-00df0648c086" providerId="AD"/>
  <p188:author id="{D84E49CE-2BCD-8431-0782-D52A02898A5C}" name="Meagan Rodda" initials="MR" userId="S::meagan.rodda@det.nsw.edu.au::efecb8de-290d-42b5-96ee-00df0648c08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ABE3"/>
    <a:srgbClr val="235BA6"/>
    <a:srgbClr val="84C241"/>
    <a:srgbClr val="FCD214"/>
    <a:srgbClr val="189ECF"/>
    <a:srgbClr val="041D42"/>
    <a:srgbClr val="041E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56" autoAdjust="0"/>
  </p:normalViewPr>
  <p:slideViewPr>
    <p:cSldViewPr snapToGrid="0">
      <p:cViewPr varScale="1">
        <p:scale>
          <a:sx n="88" d="100"/>
          <a:sy n="88" d="100"/>
        </p:scale>
        <p:origin x="1359" y="51"/>
      </p:cViewPr>
      <p:guideLst>
        <p:guide orient="horz" pos="1842"/>
        <p:guide orient="horz" pos="3294"/>
        <p:guide orient="horz" pos="2228"/>
        <p:guide orient="horz" pos="2614"/>
        <p:guide pos="3812"/>
        <p:guide orient="horz" pos="1570"/>
        <p:guide orient="horz" pos="1616"/>
        <p:guide pos="1300"/>
        <p:guide pos="3407"/>
        <p:guide pos="236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86FB7-8198-2C41-9C7F-A67099EBC713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59333-EC29-A740-B340-F32DF9D7D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57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2F91E-6BD3-4F0D-9CA3-7829EAE64D63}" type="datetimeFigureOut">
              <a:rPr lang="en-AU" smtClean="0"/>
              <a:t>5/04/2023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C5488-DD16-4714-9519-7BE21BA11D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9874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3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47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20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94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66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41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14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88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AU" dirty="0"/>
              <a:t>Worked example: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Reveal the question and its solution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Students read in silence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Students explain to themselves what is happening in the examples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Thumb up when finished reading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Explain to a partner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Answer self-explanation questions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Share answers with whole class</a:t>
            </a:r>
          </a:p>
          <a:p>
            <a:endParaRPr lang="en-AU" dirty="0"/>
          </a:p>
          <a:p>
            <a:r>
              <a:rPr lang="en-AU" dirty="0"/>
              <a:t>Your turn</a:t>
            </a:r>
          </a:p>
          <a:p>
            <a:r>
              <a:rPr lang="en-AU" dirty="0"/>
              <a:t>Students now try this example on their own. </a:t>
            </a:r>
          </a:p>
          <a:p>
            <a:r>
              <a:rPr lang="en-AU" dirty="0"/>
              <a:t>Give them time before revealing the answers.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7623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AU" dirty="0"/>
              <a:t>Worked example: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Reveal the question and its solution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Students read in silence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Students explain to themselves what is happening in the examples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Thumb up when finished reading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Explain to a partner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Answer self-explanation questions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Share answers with whole class</a:t>
            </a:r>
          </a:p>
          <a:p>
            <a:endParaRPr lang="en-AU" dirty="0"/>
          </a:p>
          <a:p>
            <a:r>
              <a:rPr lang="en-AU" dirty="0"/>
              <a:t>Your turn</a:t>
            </a:r>
          </a:p>
          <a:p>
            <a:r>
              <a:rPr lang="en-AU" dirty="0"/>
              <a:t>Students now try this example on their own. </a:t>
            </a:r>
          </a:p>
          <a:p>
            <a:r>
              <a:rPr lang="en-AU" dirty="0"/>
              <a:t>Give them time before revealing the answers.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8283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AU" dirty="0"/>
              <a:t>Worked example: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Reveal the question and its solution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Students read in silence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Students explain to themselves what is happening in the examples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Thumb up when finished reading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Explain to a partner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Answer self-explanation questions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Share answers with whole class</a:t>
            </a:r>
          </a:p>
          <a:p>
            <a:endParaRPr lang="en-AU" dirty="0"/>
          </a:p>
          <a:p>
            <a:r>
              <a:rPr lang="en-AU" dirty="0"/>
              <a:t>Your turn</a:t>
            </a:r>
          </a:p>
          <a:p>
            <a:r>
              <a:rPr lang="en-AU" dirty="0"/>
              <a:t>Students now try this example on their own. </a:t>
            </a:r>
          </a:p>
          <a:p>
            <a:r>
              <a:rPr lang="en-AU" dirty="0"/>
              <a:t>Give them time before revealing the answers.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7591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8830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32054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5940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2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7EB2D-0002-4493-AE06-E07C29922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50" y="360000"/>
            <a:ext cx="678225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82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4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1879F4BE-E182-4B87-821C-1C8EF66674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A3EA2A1-9A76-4DF1-8B35-8460D1ED51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7663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396D79FC-4511-46DC-8B32-AE6BB47494D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27764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4DABD93-F5E5-4624-A12D-1CB78E87878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27764" y="4248000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F5F6401-A683-4E5C-B19F-60C8A58C2D3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47663" y="4257900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644562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2D0BD54-7D0B-4891-A21E-B22F9DA5CC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0FE7487-16E1-4608-9554-0EFBC927D0F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7663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2C16B6B-1D72-4FE8-B3CC-6616A1E2AF1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27764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5EB5E74-9FC4-4E25-B983-367B78B1663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27764" y="4256584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E54B5F10-5A3E-4704-87D5-2CB8D15F4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47663" y="4256584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210781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C0AB9A-5EB0-4C01-AB6A-268E21FF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7511D4D-B7CF-4565-A769-9BC0C0A0A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60724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4536000"/>
          </a:xfrm>
        </p:spPr>
        <p:txBody>
          <a:bodyPr/>
          <a:lstStyle>
            <a:lvl1pPr>
              <a:lnSpc>
                <a:spcPct val="150000"/>
              </a:lnSpc>
              <a:defRPr>
                <a:latin typeface="+mn-lt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ACF727-AE7E-47EA-8835-DCF4CB035E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9054525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CB3A0F-511B-451A-8458-A90B8C25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454035-2B61-4AA5-B92D-AE7B4F8DA6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520613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1" spcCol="180000"/>
          <a:lstStyle>
            <a:lvl1pPr algn="l">
              <a:defRPr sz="2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245FC77-E959-4B3D-936D-71858DF4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4530E4-39F1-41F1-B2DC-30ACB1CA59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10216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588591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3CD5AEC-C258-42AE-85FE-5BEE6B1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6A8778F-1369-47FD-AB66-0F42629BE0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3040761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9985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677D244-6A00-4BD3-ACE8-5EC2A13C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01DC35-DB3A-4874-A68A-8636093233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072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637740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1800225"/>
            <a:ext cx="4680000" cy="44997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1800225"/>
            <a:ext cx="6624000" cy="4499774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A0FCAAA-70E2-4960-89F7-E534C41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916A36C-ED56-48CD-A0DE-B0EE6F84BB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1329765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146CFD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48888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5577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F53278F0-7E0D-358C-94A1-DAA4B70E2D0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00000" y="1168289"/>
            <a:ext cx="5400000" cy="317611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2880169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33400" y="63900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71173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14750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2CE7-BAAF-4A0F-BCDC-D1B8B984B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363" y="1800001"/>
            <a:ext cx="6588125" cy="45357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E72A7D1-A5EB-4D09-AD47-B0A275B7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8488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B9D695-CA75-41BE-8E93-58026D854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0731551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1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88B2F92-9E9A-44B6-B1AC-D5D3E09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7995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C2837A2-1CBF-4261-8400-72B50306E6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2844086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88663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AB367-DE01-40E9-A368-655F816DA3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327" y="348916"/>
            <a:ext cx="653673" cy="6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16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97795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B7A21B1-08A4-421B-AA52-B0854A5F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8840D4-8AFA-479E-9A68-568C2F1499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035518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70140A7-B494-4ADF-8485-E52C7306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4CF964-0D7A-4F66-8FE1-E2E50D870B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477681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86C865E-A068-4FBE-B21E-C9D86195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E794027-C1B1-4CB9-8AFE-582EC29DB3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623457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430533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753531B-D8A9-4B37-924D-FCDE48E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EE53A05-3D7E-4414-B822-57F7C3CD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918900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4599791-EF19-4673-AA81-5D6FF85F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E07C0E9-CC6F-48B9-A5AB-2914FBDFD3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927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411950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4BC1C-28FA-438D-B02E-F022AA59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0FD63DB-4575-4B45-9A01-C99009246C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4654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766252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C25D5C-75DB-4279-AC00-2D32074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9046FC8-7C55-4C92-84EC-77EF486F4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3738537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46495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F91FD-74CC-081D-89EB-09C2A0ACEDA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59998" y="1818975"/>
            <a:ext cx="11496675" cy="4210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03651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F91FD-74CC-081D-89EB-09C2A0ACEDA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59998" y="1818975"/>
            <a:ext cx="11496675" cy="4210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310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98816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5BC5410-7E55-4593-BA28-5E8E6B37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AC8508-E60B-446A-8E8E-4CDD0947B7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838730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9691CFB-7E44-4ABC-B663-13EAB9E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8" y="360000"/>
            <a:ext cx="9900251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1B4D21B-6662-499E-B4B3-F33ABC0C0C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48" y="1016704"/>
            <a:ext cx="9900252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7902243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741BC9-5810-4402-AD5B-2DD451F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60000"/>
            <a:ext cx="990025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6173B19-BDA0-4232-B1D7-D85D6B594E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016704"/>
            <a:ext cx="990025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303060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F2CB1FCA-D1E5-416B-B1F2-710F1C8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324E8E-03E6-4838-9622-D9823630F7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1535286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8C2E4-E0FA-4F11-9270-098EDFE8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65DF8EF-3190-4490-9931-2111E9229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1255707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681305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Double Column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23056-E44C-AF43-A422-C82DD035E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125" y="402012"/>
            <a:ext cx="10629676" cy="498470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701063-BE19-724C-91DD-C5F4B7488F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E156F-4B4A-874F-AEE2-940A34FF45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5" name="Text Placeholder 2078">
            <a:extLst>
              <a:ext uri="{FF2B5EF4-FFF2-40B4-BE49-F238E27FC236}">
                <a16:creationId xmlns:a16="http://schemas.microsoft.com/office/drawing/2014/main" id="{0C286ABD-2EA9-E445-A9AD-2AD792A0E0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0307" y="910008"/>
            <a:ext cx="10632493" cy="466356"/>
          </a:xfrm>
          <a:prstGeom prst="rect">
            <a:avLst/>
          </a:prstGeom>
        </p:spPr>
        <p:txBody>
          <a:bodyPr wrap="square" lIns="0">
            <a:noAutofit/>
          </a:bodyPr>
          <a:lstStyle>
            <a:lvl1pPr marL="0" indent="0">
              <a:buNone/>
              <a:defRPr sz="1800" b="0" i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Subtitle goes here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47D4F20-168E-1D45-8475-BC928E86208C}"/>
              </a:ext>
            </a:extLst>
          </p:cNvPr>
          <p:cNvCxnSpPr>
            <a:cxnSpLocks/>
          </p:cNvCxnSpPr>
          <p:nvPr userDrawn="1"/>
        </p:nvCxnSpPr>
        <p:spPr>
          <a:xfrm>
            <a:off x="334963" y="1665287"/>
            <a:ext cx="114681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92BA1511-BC03-1340-A366-AB5EC6B308E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951538" y="1989138"/>
            <a:ext cx="5868987" cy="412348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34004FB-FECF-9449-91A7-F251720D0E3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34962" y="1989138"/>
            <a:ext cx="5392737" cy="41234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0079BD0-8F19-D845-893E-1EF997B1BF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92918" y="383757"/>
            <a:ext cx="504501" cy="53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2804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444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42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0403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90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2354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image" Target="../media/image1.png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310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  <p:sldLayoutId id="2147483761" r:id="rId18"/>
    <p:sldLayoutId id="2147483762" r:id="rId19"/>
    <p:sldLayoutId id="2147483763" r:id="rId20"/>
    <p:sldLayoutId id="2147483764" r:id="rId21"/>
    <p:sldLayoutId id="2147483765" r:id="rId22"/>
    <p:sldLayoutId id="2147483766" r:id="rId23"/>
    <p:sldLayoutId id="2147483767" r:id="rId24"/>
    <p:sldLayoutId id="2147483768" r:id="rId25"/>
    <p:sldLayoutId id="2147483769" r:id="rId26"/>
    <p:sldLayoutId id="2147483770" r:id="rId27"/>
    <p:sldLayoutId id="2147483771" r:id="rId28"/>
    <p:sldLayoutId id="2147483772" r:id="rId29"/>
    <p:sldLayoutId id="2147483773" r:id="rId30"/>
    <p:sldLayoutId id="2147483774" r:id="rId31"/>
    <p:sldLayoutId id="2147483775" r:id="rId32"/>
    <p:sldLayoutId id="2147483776" r:id="rId33"/>
    <p:sldLayoutId id="2147483777" r:id="rId34"/>
    <p:sldLayoutId id="2147483778" r:id="rId35"/>
    <p:sldLayoutId id="2147483779" r:id="rId36"/>
    <p:sldLayoutId id="2147483780" r:id="rId37"/>
    <p:sldLayoutId id="2147483781" r:id="rId38"/>
    <p:sldLayoutId id="2147483782" r:id="rId39"/>
    <p:sldLayoutId id="2147483783" r:id="rId40"/>
    <p:sldLayoutId id="2147483784" r:id="rId41"/>
    <p:sldLayoutId id="2147483785" r:id="rId42"/>
    <p:sldLayoutId id="2147483786" r:id="rId43"/>
    <p:sldLayoutId id="2147483787" r:id="rId44"/>
    <p:sldLayoutId id="2147483788" r:id="rId45"/>
    <p:sldLayoutId id="2147483789" r:id="rId46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5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hyperlink" Target="https://creativecommons.org/licenses/by-nc/3.0/" TargetMode="External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hyperlink" Target="https://www.freepngimg.com/png/22057-calculator-photo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18.png"/><Relationship Id="rId11" Type="http://schemas.openxmlformats.org/officeDocument/2006/relationships/hyperlink" Target="https://creativecommons.org/licenses/by-nc/3.0/" TargetMode="External"/><Relationship Id="rId5" Type="http://schemas.openxmlformats.org/officeDocument/2006/relationships/image" Target="../media/image17.png"/><Relationship Id="rId10" Type="http://schemas.openxmlformats.org/officeDocument/2006/relationships/hyperlink" Target="https://www.freepngimg.com/png/22057-calculator-photos" TargetMode="External"/><Relationship Id="rId4" Type="http://schemas.openxmlformats.org/officeDocument/2006/relationships/image" Target="../media/image16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B2403B-3D00-6C48-9C04-C5FE8C187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998" y="2880000"/>
            <a:ext cx="11484001" cy="2520000"/>
          </a:xfrm>
        </p:spPr>
        <p:txBody>
          <a:bodyPr/>
          <a:lstStyle/>
          <a:p>
            <a:r>
              <a:rPr lang="en-US" dirty="0"/>
              <a:t>Solving trigonometric equations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AE27A0-1CE4-2D49-A917-980DC55DBA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000" y="4140000"/>
            <a:ext cx="2700000" cy="1080000"/>
          </a:xfrm>
        </p:spPr>
        <p:txBody>
          <a:bodyPr/>
          <a:lstStyle/>
          <a:p>
            <a:r>
              <a:rPr lang="en-US" dirty="0"/>
              <a:t>Explicit teaching</a:t>
            </a:r>
          </a:p>
        </p:txBody>
      </p:sp>
    </p:spTree>
    <p:extLst>
      <p:ext uri="{BB962C8B-B14F-4D97-AF65-F5344CB8AC3E}">
        <p14:creationId xmlns:p14="http://schemas.microsoft.com/office/powerpoint/2010/main" val="64714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353F681F-F182-2580-DEE1-B7C03CC48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374" y="247829"/>
            <a:ext cx="7663574" cy="545601"/>
          </a:xfrm>
        </p:spPr>
        <p:txBody>
          <a:bodyPr/>
          <a:lstStyle/>
          <a:p>
            <a:r>
              <a:rPr lang="en-AU" dirty="0"/>
              <a:t>Solving trigonometric equations – </a:t>
            </a:r>
            <a:br>
              <a:rPr lang="en-AU" dirty="0"/>
            </a:br>
            <a:r>
              <a:rPr lang="en-AU" dirty="0"/>
              <a:t>part 1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933972F-3653-378F-7559-E45A5BA810F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5374" y="1482797"/>
            <a:ext cx="6588125" cy="310015"/>
          </a:xfrm>
        </p:spPr>
        <p:txBody>
          <a:bodyPr/>
          <a:lstStyle/>
          <a:p>
            <a:r>
              <a:rPr lang="en-AU" dirty="0">
                <a:cs typeface="Arial"/>
              </a:rPr>
              <a:t>Solutions to trigonometric equations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185D163-117C-7965-E459-45F7B5762B70}"/>
              </a:ext>
            </a:extLst>
          </p:cNvPr>
          <p:cNvSpPr txBox="1">
            <a:spLocks/>
          </p:cNvSpPr>
          <p:nvPr/>
        </p:nvSpPr>
        <p:spPr>
          <a:xfrm>
            <a:off x="350748" y="1921879"/>
            <a:ext cx="6588125" cy="31001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j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-18000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360000" indent="-18000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solidFill>
                  <a:srgbClr val="385E9D"/>
                </a:solidFill>
                <a:cs typeface="Arial"/>
              </a:rPr>
              <a:t>Worked example </a:t>
            </a:r>
            <a:endParaRPr lang="en-AU" dirty="0">
              <a:solidFill>
                <a:srgbClr val="385E9D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Placeholder 9">
                <a:extLst>
                  <a:ext uri="{FF2B5EF4-FFF2-40B4-BE49-F238E27FC236}">
                    <a16:creationId xmlns:a16="http://schemas.microsoft.com/office/drawing/2014/main" id="{54650C6B-DE15-7DB6-147D-71DC8E59127F}"/>
                  </a:ext>
                </a:extLst>
              </p:cNvPr>
              <p:cNvSpPr>
                <a:spLocks noGrp="1"/>
              </p:cNvSpPr>
              <p:nvPr>
                <p:ph type="body" sz="quarter" idx="17"/>
              </p:nvPr>
            </p:nvSpPr>
            <p:spPr>
              <a:xfrm>
                <a:off x="355737" y="2334462"/>
                <a:ext cx="6588125" cy="474680"/>
              </a:xfrm>
            </p:spPr>
            <p:txBody>
              <a:bodyPr/>
              <a:lstStyle/>
              <a:p>
                <a:r>
                  <a:rPr lang="en-AU" dirty="0"/>
                  <a:t>Solve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AU" b="0" i="1" smtClean="0">
                        <a:latin typeface="Cambria Math" panose="02040503050406030204" pitchFamily="18" charset="0"/>
                      </a:rPr>
                      <m:t>=0.87</m:t>
                    </m:r>
                  </m:oMath>
                </a14:m>
                <a:endParaRPr lang="en-AU" b="0" dirty="0"/>
              </a:p>
              <a:p>
                <a:endParaRPr lang="en-AU" dirty="0"/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10" name="Text Placeholder 9">
                <a:extLst>
                  <a:ext uri="{FF2B5EF4-FFF2-40B4-BE49-F238E27FC236}">
                    <a16:creationId xmlns:a16="http://schemas.microsoft.com/office/drawing/2014/main" id="{54650C6B-DE15-7DB6-147D-71DC8E591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7"/>
              </p:nvPr>
            </p:nvSpPr>
            <p:spPr>
              <a:xfrm>
                <a:off x="355737" y="2334462"/>
                <a:ext cx="6588125" cy="474680"/>
              </a:xfrm>
              <a:blipFill>
                <a:blip r:embed="rId3"/>
                <a:stretch>
                  <a:fillRect l="-2128" b="-769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9391E798-C017-05BD-F36A-3DB552FE0F31}"/>
              </a:ext>
            </a:extLst>
          </p:cNvPr>
          <p:cNvSpPr txBox="1"/>
          <p:nvPr/>
        </p:nvSpPr>
        <p:spPr>
          <a:xfrm>
            <a:off x="355374" y="2812197"/>
            <a:ext cx="508715" cy="4746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AU" sz="1600" dirty="0"/>
              <a:t>SHIFT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9DE09B-FDA2-A919-C633-0BC5A3D9A3AC}"/>
              </a:ext>
            </a:extLst>
          </p:cNvPr>
          <p:cNvSpPr txBox="1"/>
          <p:nvPr/>
        </p:nvSpPr>
        <p:spPr>
          <a:xfrm>
            <a:off x="950460" y="2809985"/>
            <a:ext cx="508715" cy="4746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AU" sz="1600"/>
              <a:t>SIN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4224443C-91D8-A5C9-E646-C52EF35F3095}"/>
                  </a:ext>
                </a:extLst>
              </p:cNvPr>
              <p:cNvSpPr/>
              <p:nvPr/>
            </p:nvSpPr>
            <p:spPr>
              <a:xfrm>
                <a:off x="265538" y="3403232"/>
                <a:ext cx="3013127" cy="946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AU" b="0" i="1" smtClean="0">
                              <a:solidFill>
                                <a:srgbClr val="19233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AU" b="0" i="1" smtClean="0">
                                  <a:solidFill>
                                    <a:srgbClr val="19233E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AU" b="0" i="0" smtClean="0">
                                  <a:solidFill>
                                    <a:srgbClr val="19233E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AU" b="0" i="1" smtClean="0">
                                  <a:solidFill>
                                    <a:srgbClr val="19233E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n-AU" b="0" i="1" smtClean="0">
                              <a:solidFill>
                                <a:srgbClr val="19233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func>
                            <m:funcPr>
                              <m:ctrlPr>
                                <a:rPr lang="en-AU" b="0" i="1" smtClean="0">
                                  <a:solidFill>
                                    <a:srgbClr val="19233E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AU" b="0" i="0" smtClean="0">
                                  <a:solidFill>
                                    <a:srgbClr val="19233E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AU" b="0" i="1" smtClean="0">
                                  <a:solidFill>
                                    <a:srgbClr val="19233E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  <m:r>
                                <a:rPr lang="en-AU" b="0" i="1" smtClean="0">
                                  <a:solidFill>
                                    <a:srgbClr val="19233E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)=</m:t>
                              </m:r>
                              <m:func>
                                <m:funcPr>
                                  <m:ctrlPr>
                                    <a:rPr lang="en-AU" b="0" i="1" smtClean="0">
                                      <a:solidFill>
                                        <a:srgbClr val="19233E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AU" b="0" i="1" smtClean="0">
                                          <a:solidFill>
                                            <a:srgbClr val="19233E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AU" b="0" i="0" smtClean="0">
                                          <a:solidFill>
                                            <a:srgbClr val="19233E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sin</m:t>
                                      </m:r>
                                    </m:e>
                                    <m:sup>
                                      <m:r>
                                        <a:rPr lang="en-AU" b="0" i="1" smtClean="0">
                                          <a:solidFill>
                                            <a:srgbClr val="19233E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−1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AU" b="0" i="1" smtClean="0">
                                      <a:solidFill>
                                        <a:srgbClr val="19233E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(0.87)</m:t>
                                  </m:r>
                                </m:e>
                              </m:func>
                            </m:e>
                          </m:func>
                          <m:r>
                            <a:rPr lang="en-AU" b="0" i="1" smtClean="0">
                              <a:solidFill>
                                <a:srgbClr val="19233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AU" i="1" dirty="0">
                  <a:solidFill>
                    <a:srgbClr val="19233E"/>
                  </a:solidFill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solidFill>
                            <a:srgbClr val="19233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  <m:r>
                        <a:rPr lang="en-AU" b="0" i="1" smtClean="0">
                          <a:solidFill>
                            <a:srgbClr val="19233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unc>
                        <m:funcPr>
                          <m:ctrlPr>
                            <a:rPr lang="en-AU" b="0" i="1" smtClean="0">
                              <a:solidFill>
                                <a:srgbClr val="19233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AU" b="0" i="1" smtClean="0">
                                  <a:solidFill>
                                    <a:srgbClr val="19233E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AU" b="0" i="0" smtClean="0">
                                  <a:solidFill>
                                    <a:srgbClr val="19233E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AU" b="0" i="1" smtClean="0">
                                  <a:solidFill>
                                    <a:srgbClr val="19233E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n-AU" b="0" i="1" smtClean="0">
                              <a:solidFill>
                                <a:srgbClr val="19233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(0.87)</m:t>
                          </m:r>
                        </m:e>
                      </m:func>
                    </m:oMath>
                  </m:oMathPara>
                </a14:m>
                <a:endParaRPr lang="en-AU" i="1" dirty="0">
                  <a:solidFill>
                    <a:srgbClr val="19233E"/>
                  </a:solidFill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solidFill>
                            <a:srgbClr val="19233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  <m:r>
                        <a:rPr lang="en-AU" b="0" i="1" smtClean="0">
                          <a:solidFill>
                            <a:srgbClr val="19233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sSup>
                        <m:sSupPr>
                          <m:ctrlPr>
                            <a:rPr lang="en-AU" b="0" i="1" smtClean="0">
                              <a:solidFill>
                                <a:srgbClr val="19233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solidFill>
                                <a:srgbClr val="19233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60</m:t>
                          </m:r>
                        </m:e>
                        <m:sup>
                          <m:r>
                            <a:rPr lang="en-AU" b="0" i="1" smtClean="0">
                              <a:solidFill>
                                <a:srgbClr val="19233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AU" i="1" dirty="0">
                  <a:solidFill>
                    <a:srgbClr val="19233E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4224443C-91D8-A5C9-E646-C52EF35F30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38" y="3403232"/>
                <a:ext cx="3013127" cy="9469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Speech Bubble: Oval 29">
                <a:extLst>
                  <a:ext uri="{FF2B5EF4-FFF2-40B4-BE49-F238E27FC236}">
                    <a16:creationId xmlns:a16="http://schemas.microsoft.com/office/drawing/2014/main" id="{304E86F3-AC31-B394-FADF-5F731AE28A8F}"/>
                  </a:ext>
                </a:extLst>
              </p:cNvPr>
              <p:cNvSpPr/>
              <p:nvPr/>
            </p:nvSpPr>
            <p:spPr>
              <a:xfrm>
                <a:off x="3362190" y="1842910"/>
                <a:ext cx="1734014" cy="1066186"/>
              </a:xfrm>
              <a:prstGeom prst="wedgeEllipseCallout">
                <a:avLst>
                  <a:gd name="adj1" fmla="val -101521"/>
                  <a:gd name="adj2" fmla="val 99802"/>
                </a:avLst>
              </a:prstGeom>
              <a:solidFill>
                <a:srgbClr val="6CABE3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AU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What is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AU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−1</m:t>
                            </m:r>
                          </m:sup>
                        </m:sSup>
                      </m:fName>
                      <m:e/>
                    </m:func>
                  </m:oMath>
                </a14:m>
                <a:r>
                  <a:rPr lang="en-AU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 doing?</a:t>
                </a:r>
              </a:p>
            </p:txBody>
          </p:sp>
        </mc:Choice>
        <mc:Fallback xmlns="">
          <p:sp>
            <p:nvSpPr>
              <p:cNvPr id="30" name="Speech Bubble: Oval 29">
                <a:extLst>
                  <a:ext uri="{FF2B5EF4-FFF2-40B4-BE49-F238E27FC236}">
                    <a16:creationId xmlns:a16="http://schemas.microsoft.com/office/drawing/2014/main" id="{304E86F3-AC31-B394-FADF-5F731AE28A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2190" y="1842910"/>
                <a:ext cx="1734014" cy="1066186"/>
              </a:xfrm>
              <a:prstGeom prst="wedgeEllipseCallout">
                <a:avLst>
                  <a:gd name="adj1" fmla="val -101521"/>
                  <a:gd name="adj2" fmla="val 99802"/>
                </a:avLst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Speech Bubble: Oval 27">
                <a:extLst>
                  <a:ext uri="{FF2B5EF4-FFF2-40B4-BE49-F238E27FC236}">
                    <a16:creationId xmlns:a16="http://schemas.microsoft.com/office/drawing/2014/main" id="{F7DBC0BC-B843-908C-9319-1E82CA906FC8}"/>
                  </a:ext>
                </a:extLst>
              </p:cNvPr>
              <p:cNvSpPr/>
              <p:nvPr/>
            </p:nvSpPr>
            <p:spPr>
              <a:xfrm>
                <a:off x="2960723" y="3374505"/>
                <a:ext cx="2233884" cy="1458916"/>
              </a:xfrm>
              <a:prstGeom prst="wedgeEllipseCallout">
                <a:avLst>
                  <a:gd name="adj1" fmla="val -125654"/>
                  <a:gd name="adj2" fmla="val 2783"/>
                </a:avLst>
              </a:prstGeom>
              <a:solidFill>
                <a:srgbClr val="6CABE3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AU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Why do we get an angle when we apply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AU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−1</m:t>
                            </m:r>
                          </m:sup>
                        </m:sSup>
                      </m:fName>
                      <m:e/>
                    </m:func>
                  </m:oMath>
                </a14:m>
                <a:endParaRPr lang="en-AU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Speech Bubble: Oval 27">
                <a:extLst>
                  <a:ext uri="{FF2B5EF4-FFF2-40B4-BE49-F238E27FC236}">
                    <a16:creationId xmlns:a16="http://schemas.microsoft.com/office/drawing/2014/main" id="{F7DBC0BC-B843-908C-9319-1E82CA906F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0723" y="3374505"/>
                <a:ext cx="2233884" cy="1458916"/>
              </a:xfrm>
              <a:prstGeom prst="wedgeEllipseCallout">
                <a:avLst>
                  <a:gd name="adj1" fmla="val -125654"/>
                  <a:gd name="adj2" fmla="val 2783"/>
                </a:avLst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66868BC-D486-9759-E1B0-15D04F0BE77A}"/>
                  </a:ext>
                </a:extLst>
              </p:cNvPr>
              <p:cNvSpPr/>
              <p:nvPr/>
            </p:nvSpPr>
            <p:spPr>
              <a:xfrm>
                <a:off x="4709536" y="2376003"/>
                <a:ext cx="1381838" cy="120654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AU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AU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−1</m:t>
                            </m:r>
                          </m:sup>
                        </m:sSup>
                      </m:fName>
                      <m:e/>
                    </m:func>
                  </m:oMath>
                </a14:m>
                <a:r>
                  <a:rPr lang="en-AU" dirty="0">
                    <a:cs typeface="Arial" panose="020B0604020202020204" pitchFamily="34" charset="0"/>
                  </a:rPr>
                  <a:t> works to “undo”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sin</m:t>
                        </m:r>
                      </m:fName>
                      <m:e/>
                    </m:func>
                  </m:oMath>
                </a14:m>
                <a:endParaRPr lang="en-AU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66868BC-D486-9759-E1B0-15D04F0BE7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9536" y="2376003"/>
                <a:ext cx="1381838" cy="120654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1C691A38-72A1-CA8B-C43B-9804ED684924}"/>
                  </a:ext>
                </a:extLst>
              </p:cNvPr>
              <p:cNvSpPr/>
              <p:nvPr/>
            </p:nvSpPr>
            <p:spPr>
              <a:xfrm>
                <a:off x="3799401" y="4683821"/>
                <a:ext cx="3225310" cy="9295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AU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sin</m:t>
                        </m:r>
                      </m:fName>
                      <m:e/>
                    </m:func>
                  </m:oMath>
                </a14:m>
                <a:r>
                  <a:rPr lang="en-AU" dirty="0">
                    <a:cs typeface="Arial" panose="020B0604020202020204" pitchFamily="34" charset="0"/>
                  </a:rPr>
                  <a:t> takes an angle and gives a value.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AU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−1</m:t>
                            </m:r>
                          </m:sup>
                        </m:sSup>
                      </m:fName>
                      <m:e/>
                    </m:func>
                  </m:oMath>
                </a14:m>
                <a:r>
                  <a:rPr lang="en-AU" dirty="0">
                    <a:cs typeface="Arial" panose="020B0604020202020204" pitchFamily="34" charset="0"/>
                  </a:rPr>
                  <a:t> takes a value and gives an angle. </a:t>
                </a: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1C691A38-72A1-CA8B-C43B-9804ED6849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401" y="4683821"/>
                <a:ext cx="3225310" cy="929550"/>
              </a:xfrm>
              <a:prstGeom prst="rect">
                <a:avLst/>
              </a:prstGeom>
              <a:blipFill>
                <a:blip r:embed="rId8"/>
                <a:stretch>
                  <a:fillRect l="-942" t="-2581" r="-2637" b="-774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3C63ABD6-6630-0109-3E4E-9B4C2C3E46FF}"/>
              </a:ext>
            </a:extLst>
          </p:cNvPr>
          <p:cNvSpPr txBox="1">
            <a:spLocks/>
          </p:cNvSpPr>
          <p:nvPr/>
        </p:nvSpPr>
        <p:spPr>
          <a:xfrm>
            <a:off x="355374" y="4789305"/>
            <a:ext cx="6588125" cy="31001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b="0" kern="1200">
                <a:solidFill>
                  <a:schemeClr val="accent2"/>
                </a:solidFill>
                <a:latin typeface="+mj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-18000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360000" indent="-18000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dirty="0">
                <a:solidFill>
                  <a:srgbClr val="385E9D"/>
                </a:solidFill>
                <a:latin typeface="+mn-lt"/>
                <a:cs typeface="Arial"/>
              </a:rPr>
              <a:t>Your turn</a:t>
            </a:r>
            <a:endParaRPr lang="en-AU" dirty="0">
              <a:solidFill>
                <a:srgbClr val="385E9D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F5FA850-58E3-D9E5-1149-E1EBF17C9981}"/>
                  </a:ext>
                </a:extLst>
              </p:cNvPr>
              <p:cNvSpPr txBox="1"/>
              <p:nvPr/>
            </p:nvSpPr>
            <p:spPr>
              <a:xfrm>
                <a:off x="265538" y="5130596"/>
                <a:ext cx="620541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AU" dirty="0"/>
                  <a:t>Solve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A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AU" b="0" i="1" dirty="0">
                  <a:solidFill>
                    <a:srgbClr val="19233E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F5FA850-58E3-D9E5-1149-E1EBF17C99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38" y="5130596"/>
                <a:ext cx="6205419" cy="369332"/>
              </a:xfrm>
              <a:prstGeom prst="rect">
                <a:avLst/>
              </a:prstGeom>
              <a:blipFill>
                <a:blip r:embed="rId9"/>
                <a:stretch>
                  <a:fillRect l="-884" t="-10000" b="-26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011030C5-E9ED-C38E-2739-53520E89ED6F}"/>
                  </a:ext>
                </a:extLst>
              </p:cNvPr>
              <p:cNvSpPr/>
              <p:nvPr/>
            </p:nvSpPr>
            <p:spPr>
              <a:xfrm>
                <a:off x="265538" y="5477344"/>
                <a:ext cx="2744208" cy="12127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AU" b="0" i="1" smtClean="0">
                              <a:solidFill>
                                <a:srgbClr val="19233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AU" b="0" i="1" smtClean="0">
                                  <a:solidFill>
                                    <a:srgbClr val="19233E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AU" b="0" i="0" smtClean="0">
                                  <a:solidFill>
                                    <a:srgbClr val="19233E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AU" b="0" i="1" smtClean="0">
                                  <a:solidFill>
                                    <a:srgbClr val="19233E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n-AU" b="0" i="1" smtClean="0">
                              <a:solidFill>
                                <a:srgbClr val="19233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func>
                            <m:funcPr>
                              <m:ctrlPr>
                                <a:rPr lang="en-AU" b="0" i="1" smtClean="0">
                                  <a:solidFill>
                                    <a:srgbClr val="19233E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AU" b="0" i="0" smtClean="0">
                                  <a:solidFill>
                                    <a:srgbClr val="19233E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AU" b="0" i="1" smtClean="0">
                                  <a:solidFill>
                                    <a:srgbClr val="19233E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𝐸</m:t>
                              </m:r>
                            </m:e>
                          </m:func>
                          <m:r>
                            <a:rPr lang="en-AU" b="0" i="1" smtClean="0">
                              <a:solidFill>
                                <a:srgbClr val="19233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</m:func>
                      <m:r>
                        <a:rPr lang="en-AU" b="0" i="1" smtClean="0">
                          <a:solidFill>
                            <a:srgbClr val="19233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unc>
                        <m:funcPr>
                          <m:ctrlPr>
                            <a:rPr lang="en-AU" b="0" i="1" smtClean="0">
                              <a:solidFill>
                                <a:srgbClr val="19233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AU" b="0" i="1" smtClean="0">
                                  <a:solidFill>
                                    <a:srgbClr val="19233E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AU" b="0" i="0" smtClean="0">
                                  <a:solidFill>
                                    <a:srgbClr val="19233E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AU" b="0" i="1" smtClean="0">
                                  <a:solidFill>
                                    <a:srgbClr val="19233E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n-AU" b="0" i="1" smtClean="0">
                              <a:solidFill>
                                <a:srgbClr val="19233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(2)</m:t>
                          </m:r>
                        </m:e>
                      </m:func>
                    </m:oMath>
                  </m:oMathPara>
                </a14:m>
                <a:endParaRPr lang="en-AU" b="0" dirty="0">
                  <a:solidFill>
                    <a:srgbClr val="19233E"/>
                  </a:solidFill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solidFill>
                            <a:srgbClr val="19233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</m:t>
                      </m:r>
                      <m:r>
                        <a:rPr lang="en-AU" b="0" i="1" smtClean="0">
                          <a:solidFill>
                            <a:srgbClr val="19233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unc>
                        <m:funcPr>
                          <m:ctrlPr>
                            <a:rPr lang="en-AU" b="0" i="1" smtClean="0">
                              <a:solidFill>
                                <a:srgbClr val="19233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AU" b="0" i="1" smtClean="0">
                                  <a:solidFill>
                                    <a:srgbClr val="19233E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AU" b="0" i="0" smtClean="0">
                                  <a:solidFill>
                                    <a:srgbClr val="19233E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AU" b="0" i="1" smtClean="0">
                                  <a:solidFill>
                                    <a:srgbClr val="19233E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n-AU" b="0" i="1" smtClean="0">
                              <a:solidFill>
                                <a:srgbClr val="19233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(2)</m:t>
                          </m:r>
                        </m:e>
                      </m:func>
                    </m:oMath>
                  </m:oMathPara>
                </a14:m>
                <a:endParaRPr lang="en-AU" b="0" dirty="0">
                  <a:solidFill>
                    <a:srgbClr val="19233E"/>
                  </a:solidFill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solidFill>
                            <a:srgbClr val="19233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</m:t>
                      </m:r>
                      <m:r>
                        <a:rPr lang="en-AU" b="0" i="1" smtClean="0">
                          <a:solidFill>
                            <a:srgbClr val="19233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AU" b="0" i="1" smtClean="0">
                              <a:solidFill>
                                <a:srgbClr val="19233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solidFill>
                                <a:srgbClr val="19233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63.435</m:t>
                          </m:r>
                        </m:e>
                        <m:sup>
                          <m:r>
                            <a:rPr lang="en-AU" b="0" i="1" smtClean="0">
                              <a:solidFill>
                                <a:srgbClr val="19233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AU" dirty="0">
                  <a:solidFill>
                    <a:srgbClr val="19233E"/>
                  </a:solidFill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b="0" i="1" smtClean="0">
                          <a:solidFill>
                            <a:srgbClr val="19233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</m:t>
                      </m:r>
                      <m:r>
                        <a:rPr lang="en-AU" b="0" i="1" smtClean="0">
                          <a:solidFill>
                            <a:srgbClr val="19233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AU" b="0" i="1" smtClean="0">
                              <a:solidFill>
                                <a:srgbClr val="19233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solidFill>
                                <a:srgbClr val="19233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63</m:t>
                          </m:r>
                        </m:e>
                        <m:sup>
                          <m:r>
                            <a:rPr lang="en-AU" b="0" i="1" smtClean="0">
                              <a:solidFill>
                                <a:srgbClr val="19233E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𝑜</m:t>
                          </m:r>
                        </m:sup>
                      </m:sSup>
                      <m:r>
                        <a:rPr lang="en-AU" b="0" i="1" smtClean="0">
                          <a:solidFill>
                            <a:srgbClr val="19233E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26′</m:t>
                      </m:r>
                    </m:oMath>
                  </m:oMathPara>
                </a14:m>
                <a:endParaRPr lang="en-AU" dirty="0">
                  <a:solidFill>
                    <a:srgbClr val="19233E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011030C5-E9ED-C38E-2739-53520E89ED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38" y="5477344"/>
                <a:ext cx="2744208" cy="121276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Placeholder 11" descr="An image of a scientific calculator. To the tight of the calculator is a button with the label &quot;tan&quot;, and above this in yellow writing is &quot;tan&quot; with a power of -1.">
            <a:extLst>
              <a:ext uri="{FF2B5EF4-FFF2-40B4-BE49-F238E27FC236}">
                <a16:creationId xmlns:a16="http://schemas.microsoft.com/office/drawing/2014/main" id="{3EDDDE7D-22F9-7D48-3B50-647686E91C6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2"/>
              </a:ext>
            </a:extLst>
          </a:blip>
          <a:srcRect t="-19750" b="-1"/>
          <a:stretch/>
        </p:blipFill>
        <p:spPr>
          <a:xfrm>
            <a:off x="7115175" y="472967"/>
            <a:ext cx="5095875" cy="600562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6E23214-BCBE-AA97-960E-4FF540910529}"/>
              </a:ext>
            </a:extLst>
          </p:cNvPr>
          <p:cNvSpPr txBox="1"/>
          <p:nvPr/>
        </p:nvSpPr>
        <p:spPr>
          <a:xfrm>
            <a:off x="7200900" y="6551613"/>
            <a:ext cx="414337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900">
                <a:hlinkClick r:id="rId12" tooltip="https://www.freepngimg.com/png/22057-calculator-photos"/>
              </a:rPr>
              <a:t>This Photo</a:t>
            </a:r>
            <a:r>
              <a:rPr lang="en-AU" sz="900"/>
              <a:t> by Unknown Author is licensed under </a:t>
            </a:r>
            <a:r>
              <a:rPr lang="en-AU" sz="900">
                <a:hlinkClick r:id="rId13" tooltip="https://creativecommons.org/licenses/by-nc/3.0/"/>
              </a:rPr>
              <a:t>CC BY-NC</a:t>
            </a:r>
            <a:endParaRPr lang="en-AU" sz="900"/>
          </a:p>
        </p:txBody>
      </p: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CA5A0FEE-6FA1-509C-F9B2-D62E4BF22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anchor="b">
            <a:noAutofit/>
          </a:bodyPr>
          <a:lstStyle>
            <a:defPPr>
              <a:defRPr lang="en-US"/>
            </a:defPPr>
            <a:lvl1pPr marL="0" algn="l" defTabSz="45717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45717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45717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0" algn="l" defTabSz="45717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45717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6" algn="l" defTabSz="45717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45717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45717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8" algn="l" defTabSz="45717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600"/>
              </a:spcAft>
            </a:pPr>
            <a:fld id="{53F625F3-B677-4D46-AEB5-DC449A9DF797}" type="slidenum">
              <a:rPr lang="en-AU" sz="1200" smtClean="0"/>
              <a:pPr algn="r">
                <a:spcAft>
                  <a:spcPts val="600"/>
                </a:spcAft>
              </a:pPr>
              <a:t>2</a:t>
            </a:fld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362429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8" grpId="0" animBg="1"/>
      <p:bldP spid="32" grpId="0" animBg="1"/>
      <p:bldP spid="32" grpId="1" animBg="1"/>
      <p:bldP spid="33" grpId="0" animBg="1"/>
      <p:bldP spid="33" grpId="1" animBg="1"/>
      <p:bldP spid="34" grpId="0"/>
      <p:bldP spid="42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366757-A9EB-B6C2-6D90-8298F68DC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Solving trigonometric equations – part 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6714C5-4209-274C-B126-C94A487C2C6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2987" y="1463457"/>
            <a:ext cx="6588125" cy="310015"/>
          </a:xfrm>
        </p:spPr>
        <p:txBody>
          <a:bodyPr/>
          <a:lstStyle/>
          <a:p>
            <a:r>
              <a:rPr lang="en-AU" dirty="0">
                <a:latin typeface="+mn-lt"/>
                <a:cs typeface="Arial"/>
              </a:rPr>
              <a:t>Solutions to trigonometric equations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14A6B29-093D-8D4B-1AD4-40A24CEE041E}"/>
              </a:ext>
            </a:extLst>
          </p:cNvPr>
          <p:cNvSpPr txBox="1">
            <a:spLocks/>
          </p:cNvSpPr>
          <p:nvPr/>
        </p:nvSpPr>
        <p:spPr>
          <a:xfrm>
            <a:off x="332987" y="1777251"/>
            <a:ext cx="5755700" cy="466356"/>
          </a:xfrm>
          <a:prstGeom prst="rect">
            <a:avLst/>
          </a:prstGeom>
        </p:spPr>
        <p:txBody>
          <a:bodyPr vert="horz" wrap="square" lIns="0" tIns="45720" rIns="91440" bIns="45720" rtlCol="0">
            <a:noAutofit/>
          </a:bodyPr>
          <a:lstStyle>
            <a:lvl1pPr marL="0" indent="0" algn="l" defTabSz="685798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b="0" i="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685798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Font typeface="Montserrat Medium" panose="00000600000000000000" pitchFamily="2" charset="0"/>
              <a:buNone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41338" indent="-177800" algn="l" defTabSz="685798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Font typeface="Montserrat Medium" panose="00000600000000000000" pitchFamily="2" charset="0"/>
              <a:buChar char="»"/>
              <a:tabLst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19138" indent="-185738" algn="l" defTabSz="685798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Font typeface="Courier New" panose="02070309020205020404" pitchFamily="49" charset="0"/>
              <a:buChar char="o"/>
              <a:defRPr sz="140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896938" indent="-177800" algn="l" defTabSz="685798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43" indent="-171449" algn="l" defTabSz="68579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42" indent="-171449" algn="l" defTabSz="68579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41" indent="-171449" algn="l" defTabSz="68579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40" indent="-171449" algn="l" defTabSz="68579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dirty="0">
                <a:solidFill>
                  <a:srgbClr val="385E9D"/>
                </a:solidFill>
                <a:latin typeface="+mn-lt"/>
                <a:cs typeface="Arial"/>
              </a:rPr>
              <a:t>Worked example </a:t>
            </a:r>
            <a:endParaRPr lang="en-AU" sz="2000" dirty="0">
              <a:solidFill>
                <a:srgbClr val="385E9D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13AC4AA7-C50B-DE5C-2F26-839FF1B6674A}"/>
                  </a:ext>
                </a:extLst>
              </p:cNvPr>
              <p:cNvSpPr>
                <a:spLocks noGrp="1"/>
              </p:cNvSpPr>
              <p:nvPr>
                <p:ph type="body" sz="quarter" idx="17"/>
              </p:nvPr>
            </p:nvSpPr>
            <p:spPr>
              <a:xfrm>
                <a:off x="360363" y="2132195"/>
                <a:ext cx="6588125" cy="657449"/>
              </a:xfrm>
            </p:spPr>
            <p:txBody>
              <a:bodyPr/>
              <a:lstStyle/>
              <a:p>
                <a:r>
                  <a:rPr lang="en-AU" sz="1600" dirty="0"/>
                  <a:t>Solve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16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AU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16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func>
                    <m:r>
                      <a:rPr lang="en-AU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1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AU" sz="1600" dirty="0"/>
              </a:p>
              <a:p>
                <a:endParaRPr lang="en-AU" sz="1600" dirty="0">
                  <a:cs typeface="Arial"/>
                </a:endParaRP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13AC4AA7-C50B-DE5C-2F26-839FF1B667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7"/>
              </p:nvPr>
            </p:nvSpPr>
            <p:spPr>
              <a:xfrm>
                <a:off x="360363" y="2132195"/>
                <a:ext cx="6588125" cy="657449"/>
              </a:xfrm>
              <a:blipFill>
                <a:blip r:embed="rId3"/>
                <a:stretch>
                  <a:fillRect l="-185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6CE649B1-8391-27DE-D5DC-DE79C940F41E}"/>
              </a:ext>
            </a:extLst>
          </p:cNvPr>
          <p:cNvSpPr txBox="1"/>
          <p:nvPr/>
        </p:nvSpPr>
        <p:spPr>
          <a:xfrm>
            <a:off x="373801" y="2632152"/>
            <a:ext cx="508715" cy="4746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AU" sz="1600" dirty="0"/>
              <a:t>SHIFT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D14CD1-68F9-A5A8-0A7B-A2DE87FFD477}"/>
              </a:ext>
            </a:extLst>
          </p:cNvPr>
          <p:cNvSpPr txBox="1"/>
          <p:nvPr/>
        </p:nvSpPr>
        <p:spPr>
          <a:xfrm>
            <a:off x="1008481" y="2635023"/>
            <a:ext cx="508715" cy="4746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lang="en-AU" sz="1600" dirty="0"/>
              <a:t>TAN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1A9D4EB-CC82-C635-50B0-479757CD6466}"/>
                  </a:ext>
                </a:extLst>
              </p:cNvPr>
              <p:cNvSpPr/>
              <p:nvPr/>
            </p:nvSpPr>
            <p:spPr>
              <a:xfrm>
                <a:off x="332987" y="3000066"/>
                <a:ext cx="2819105" cy="14820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AU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AU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AU" sz="1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AU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n-AU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func>
                            <m:funcPr>
                              <m:ctrlPr>
                                <a:rPr lang="en-AU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AU" sz="1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AU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  <m:r>
                                <a:rPr lang="en-AU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)=</m:t>
                              </m:r>
                              <m:func>
                                <m:funcPr>
                                  <m:ctrlPr>
                                    <a:rPr lang="en-AU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AU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AU" sz="16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tan</m:t>
                                      </m:r>
                                    </m:e>
                                    <m:sup>
                                      <m:r>
                                        <a:rPr lang="en-AU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−1</m:t>
                                      </m:r>
                                    </m:sup>
                                  </m:sSup>
                                </m:fName>
                                <m:e>
                                  <m:d>
                                    <m:dPr>
                                      <m:ctrlPr>
                                        <a:rPr lang="en-AU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AU" sz="16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AU" sz="16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AU" sz="16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cs typeface="Arial" panose="020B0604020202020204" pitchFamily="34" charset="0"/>
                                            </a:rPr>
                                            <m:t>6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AU" sz="1600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  <m:r>
                        <a:rPr lang="en-AU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unc>
                        <m:funcPr>
                          <m:ctrlPr>
                            <a:rPr lang="en-AU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AU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AU" sz="1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AU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AU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AU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U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AU" sz="1600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  <m:r>
                        <a:rPr lang="en-AU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AU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AU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9</m:t>
                          </m:r>
                        </m:e>
                        <m:sup>
                          <m:r>
                            <a:rPr lang="en-AU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°</m:t>
                          </m:r>
                        </m:sup>
                      </m:sSup>
                      <m:sSup>
                        <m:sSupPr>
                          <m:ctrlPr>
                            <a:rPr lang="en-AU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AU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28</m:t>
                          </m:r>
                        </m:e>
                        <m:sup>
                          <m:r>
                            <a:rPr lang="en-AU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AU" sz="1600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1A9D4EB-CC82-C635-50B0-479757CD64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987" y="3000066"/>
                <a:ext cx="2819105" cy="14820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Speech Bubble: Oval 15">
                <a:extLst>
                  <a:ext uri="{FF2B5EF4-FFF2-40B4-BE49-F238E27FC236}">
                    <a16:creationId xmlns:a16="http://schemas.microsoft.com/office/drawing/2014/main" id="{F3A89986-865A-8639-6895-D2010AE78006}"/>
                  </a:ext>
                </a:extLst>
              </p:cNvPr>
              <p:cNvSpPr/>
              <p:nvPr/>
            </p:nvSpPr>
            <p:spPr>
              <a:xfrm>
                <a:off x="3292049" y="2007847"/>
                <a:ext cx="1836235" cy="992486"/>
              </a:xfrm>
              <a:prstGeom prst="wedgeEllipseCallout">
                <a:avLst>
                  <a:gd name="adj1" fmla="val -91785"/>
                  <a:gd name="adj2" fmla="val 78584"/>
                </a:avLst>
              </a:prstGeom>
              <a:solidFill>
                <a:srgbClr val="6CABE3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AU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What is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tan</m:t>
                            </m:r>
                          </m:e>
                          <m:sup>
                            <m:r>
                              <a:rPr lang="en-AU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−1</m:t>
                            </m:r>
                          </m:sup>
                        </m:sSup>
                      </m:fName>
                      <m:e/>
                    </m:func>
                  </m:oMath>
                </a14:m>
                <a:r>
                  <a:rPr lang="en-AU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 doing?</a:t>
                </a:r>
              </a:p>
            </p:txBody>
          </p:sp>
        </mc:Choice>
        <mc:Fallback xmlns="">
          <p:sp>
            <p:nvSpPr>
              <p:cNvPr id="16" name="Speech Bubble: Oval 15">
                <a:extLst>
                  <a:ext uri="{FF2B5EF4-FFF2-40B4-BE49-F238E27FC236}">
                    <a16:creationId xmlns:a16="http://schemas.microsoft.com/office/drawing/2014/main" id="{F3A89986-865A-8639-6895-D2010AE780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2049" y="2007847"/>
                <a:ext cx="1836235" cy="992486"/>
              </a:xfrm>
              <a:prstGeom prst="wedgeEllipseCallout">
                <a:avLst>
                  <a:gd name="adj1" fmla="val -91785"/>
                  <a:gd name="adj2" fmla="val 78584"/>
                </a:avLst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Speech Bubble: Oval 13">
            <a:extLst>
              <a:ext uri="{FF2B5EF4-FFF2-40B4-BE49-F238E27FC236}">
                <a16:creationId xmlns:a16="http://schemas.microsoft.com/office/drawing/2014/main" id="{46A299E2-8962-E1EE-80AF-15862348B29B}"/>
              </a:ext>
            </a:extLst>
          </p:cNvPr>
          <p:cNvSpPr/>
          <p:nvPr/>
        </p:nvSpPr>
        <p:spPr>
          <a:xfrm>
            <a:off x="2907209" y="3794503"/>
            <a:ext cx="2605913" cy="1528076"/>
          </a:xfrm>
          <a:prstGeom prst="wedgeEllipseCallout">
            <a:avLst>
              <a:gd name="adj1" fmla="val -112215"/>
              <a:gd name="adj2" fmla="val -20134"/>
            </a:avLst>
          </a:prstGeom>
          <a:solidFill>
            <a:srgbClr val="6CABE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dirty="0">
                <a:solidFill>
                  <a:schemeClr val="tx1"/>
                </a:solidFill>
                <a:cs typeface="Arial" panose="020B0604020202020204" pitchFamily="34" charset="0"/>
              </a:rPr>
              <a:t>How do we convert the angle to degrees and minutes?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2F289E1-9B73-152E-4B45-B88279EE2EB1}"/>
                  </a:ext>
                </a:extLst>
              </p:cNvPr>
              <p:cNvSpPr/>
              <p:nvPr/>
            </p:nvSpPr>
            <p:spPr>
              <a:xfrm>
                <a:off x="4751177" y="2470860"/>
                <a:ext cx="1381838" cy="120032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AU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tan</m:t>
                            </m:r>
                          </m:e>
                          <m:sup>
                            <m:r>
                              <a:rPr lang="en-AU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−1</m:t>
                            </m:r>
                          </m:sup>
                        </m:sSup>
                      </m:fName>
                      <m:e/>
                    </m:func>
                  </m:oMath>
                </a14:m>
                <a:r>
                  <a:rPr lang="en-AU" dirty="0">
                    <a:cs typeface="Arial" panose="020B0604020202020204" pitchFamily="34" charset="0"/>
                  </a:rPr>
                  <a:t> works to “undo”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tan</m:t>
                        </m:r>
                      </m:fName>
                      <m:e/>
                    </m:func>
                  </m:oMath>
                </a14:m>
                <a:endParaRPr lang="en-AU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2F289E1-9B73-152E-4B45-B88279EE2E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177" y="2470860"/>
                <a:ext cx="1381838" cy="12003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ACC43DC8-08E2-6CDE-888C-56B23585F279}"/>
              </a:ext>
            </a:extLst>
          </p:cNvPr>
          <p:cNvSpPr txBox="1">
            <a:spLocks/>
          </p:cNvSpPr>
          <p:nvPr/>
        </p:nvSpPr>
        <p:spPr>
          <a:xfrm>
            <a:off x="359264" y="4412985"/>
            <a:ext cx="5830966" cy="466356"/>
          </a:xfrm>
          <a:prstGeom prst="rect">
            <a:avLst/>
          </a:prstGeom>
        </p:spPr>
        <p:txBody>
          <a:bodyPr vert="horz" wrap="square" lIns="0" tIns="45720" rIns="91440" bIns="45720" rtlCol="0">
            <a:noAutofit/>
          </a:bodyPr>
          <a:lstStyle>
            <a:lvl1pPr marL="0" indent="0" algn="l" defTabSz="685798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b="0" i="0" kern="12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685798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Font typeface="Montserrat Medium" panose="00000600000000000000" pitchFamily="2" charset="0"/>
              <a:buNone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41338" indent="-177800" algn="l" defTabSz="685798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Font typeface="Montserrat Medium" panose="00000600000000000000" pitchFamily="2" charset="0"/>
              <a:buChar char="»"/>
              <a:tabLst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19138" indent="-185738" algn="l" defTabSz="685798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Font typeface="Courier New" panose="02070309020205020404" pitchFamily="49" charset="0"/>
              <a:buChar char="o"/>
              <a:defRPr sz="140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896938" indent="-177800" algn="l" defTabSz="685798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43" indent="-171449" algn="l" defTabSz="68579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42" indent="-171449" algn="l" defTabSz="68579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41" indent="-171449" algn="l" defTabSz="68579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40" indent="-171449" algn="l" defTabSz="68579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dirty="0">
                <a:solidFill>
                  <a:srgbClr val="385E9D"/>
                </a:solidFill>
                <a:latin typeface="+mn-lt"/>
                <a:cs typeface="Arial"/>
              </a:rPr>
              <a:t>Your turn</a:t>
            </a:r>
            <a:endParaRPr lang="en-AU" sz="2000" dirty="0">
              <a:solidFill>
                <a:srgbClr val="385E9D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Placeholder 2">
                <a:extLst>
                  <a:ext uri="{FF2B5EF4-FFF2-40B4-BE49-F238E27FC236}">
                    <a16:creationId xmlns:a16="http://schemas.microsoft.com/office/drawing/2014/main" id="{62E92945-C2BB-9DF1-DDB9-81FFD3DBD84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2987" y="4782876"/>
                <a:ext cx="6657956" cy="657449"/>
              </a:xfrm>
              <a:prstGeom prst="rect">
                <a:avLst/>
              </a:prstGeom>
            </p:spPr>
            <p:txBody>
              <a:bodyPr vert="horz" lIns="0" tIns="0" rIns="0" bIns="0" rtlCol="0">
                <a:noAutofit/>
              </a:bodyPr>
              <a:lstStyle>
                <a:lvl1pPr marL="0" indent="0" algn="l" defTabSz="914377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1200"/>
                  </a:spcAft>
                  <a:buFont typeface="Arial" panose="020B0604020202020204" pitchFamily="34" charset="0"/>
                  <a:buNone/>
                  <a:defRPr sz="18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0" indent="0" algn="l" defTabSz="914377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0" indent="0" algn="l" defTabSz="914377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0" indent="-180000" algn="l" defTabSz="914377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0000" indent="-180000" algn="l" defTabSz="914377" rtl="0" eaLnBrk="1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537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726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8914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103" indent="-228594" algn="l" defTabSz="914377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AU" sz="16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Solve</a:t>
                </a:r>
                <a:r>
                  <a:rPr lang="en-AU" sz="16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AU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AU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AU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AU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func>
                  </m:oMath>
                </a14:m>
                <a:endParaRPr lang="en-A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 Placeholder 2">
                <a:extLst>
                  <a:ext uri="{FF2B5EF4-FFF2-40B4-BE49-F238E27FC236}">
                    <a16:creationId xmlns:a16="http://schemas.microsoft.com/office/drawing/2014/main" id="{62E92945-C2BB-9DF1-DDB9-81FFD3DBD8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987" y="4782876"/>
                <a:ext cx="6657956" cy="657449"/>
              </a:xfrm>
              <a:prstGeom prst="rect">
                <a:avLst/>
              </a:prstGeom>
              <a:blipFill>
                <a:blip r:embed="rId7"/>
                <a:stretch>
                  <a:fillRect l="-192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A8B9A27-FCA5-E906-4A32-FBB9AA1A47EF}"/>
                  </a:ext>
                </a:extLst>
              </p:cNvPr>
              <p:cNvSpPr/>
              <p:nvPr/>
            </p:nvSpPr>
            <p:spPr>
              <a:xfrm>
                <a:off x="332986" y="5084529"/>
                <a:ext cx="2819105" cy="17527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AU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AU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AU" sz="1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AU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r>
                            <a:rPr lang="en-AU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func>
                            <m:funcPr>
                              <m:ctrlPr>
                                <a:rPr lang="en-AU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AU" sz="1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AU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</m:e>
                          </m:func>
                          <m:r>
                            <a:rPr lang="en-AU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</m:func>
                      <m:r>
                        <a:rPr lang="en-AU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unc>
                        <m:funcPr>
                          <m:ctrlPr>
                            <a:rPr lang="en-AU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AU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AU" sz="1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AU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AU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AU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AU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AU" sz="1600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𝐷</m:t>
                      </m:r>
                      <m:r>
                        <a:rPr lang="en-AU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unc>
                        <m:funcPr>
                          <m:ctrlPr>
                            <a:rPr lang="en-AU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AU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AU" sz="16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AU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AU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AU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AU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AU" sz="1600" b="0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𝐷</m:t>
                      </m:r>
                      <m:r>
                        <a:rPr lang="en-AU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AU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AU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41.4096</m:t>
                          </m:r>
                        </m:e>
                        <m:sup>
                          <m:r>
                            <a:rPr lang="en-AU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AU" sz="1600" b="0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𝐷</m:t>
                      </m:r>
                      <m:r>
                        <a:rPr lang="en-AU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AU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AU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41</m:t>
                          </m:r>
                        </m:e>
                        <m:sup>
                          <m:r>
                            <a:rPr lang="en-AU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𝑜</m:t>
                          </m:r>
                        </m:sup>
                      </m:sSup>
                      <m:r>
                        <a:rPr lang="en-AU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25′</m:t>
                      </m:r>
                    </m:oMath>
                  </m:oMathPara>
                </a14:m>
                <a:endParaRPr lang="en-AU" sz="1600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A8B9A27-FCA5-E906-4A32-FBB9AA1A47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986" y="5084529"/>
                <a:ext cx="2819105" cy="175278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Picture Placeholder 11" descr="An image of a scientific calculator. To the tight of the calculator is a button with the label &quot;tan&quot;, and above this in yellow writing is &quot;tan&quot; with a power of -1.">
            <a:extLst>
              <a:ext uri="{FF2B5EF4-FFF2-40B4-BE49-F238E27FC236}">
                <a16:creationId xmlns:a16="http://schemas.microsoft.com/office/drawing/2014/main" id="{4612C771-48A8-6A05-ED6C-CBEE8B81FE95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/>
          <a:stretch/>
        </p:blipFill>
        <p:spPr>
          <a:xfrm>
            <a:off x="7115175" y="1463457"/>
            <a:ext cx="5095875" cy="5015131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D7765886-9ADB-1735-05AF-D8AD51A2FBF1}"/>
              </a:ext>
            </a:extLst>
          </p:cNvPr>
          <p:cNvSpPr txBox="1"/>
          <p:nvPr/>
        </p:nvSpPr>
        <p:spPr>
          <a:xfrm>
            <a:off x="7200900" y="6551613"/>
            <a:ext cx="414337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AU" sz="900">
                <a:hlinkClick r:id="rId10" tooltip="https://www.freepngimg.com/png/22057-calculator-photos"/>
              </a:rPr>
              <a:t>This Photo</a:t>
            </a:r>
            <a:r>
              <a:rPr lang="en-AU" sz="900"/>
              <a:t> by Unknown Author is licensed under </a:t>
            </a:r>
            <a:r>
              <a:rPr lang="en-AU" sz="900">
                <a:hlinkClick r:id="rId11" tooltip="https://creativecommons.org/licenses/by-nc/3.0/"/>
              </a:rPr>
              <a:t>CC BY-NC</a:t>
            </a:r>
            <a:endParaRPr lang="en-AU" sz="900"/>
          </a:p>
        </p:txBody>
      </p: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32F68264-B0C9-8DA1-D94A-C1A9AA455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anchor="b">
            <a:noAutofit/>
          </a:bodyPr>
          <a:lstStyle>
            <a:defPPr>
              <a:defRPr lang="en-US"/>
            </a:defPPr>
            <a:lvl1pPr marL="0" algn="l" defTabSz="45717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45717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45717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0" algn="l" defTabSz="45717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45717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6" algn="l" defTabSz="45717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45717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45717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8" algn="l" defTabSz="45717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600"/>
              </a:spcAft>
            </a:pPr>
            <a:fld id="{53F625F3-B677-4D46-AEB5-DC449A9DF797}" type="slidenum">
              <a:rPr lang="en-AU" sz="1200" smtClean="0"/>
              <a:pPr algn="r">
                <a:spcAft>
                  <a:spcPts val="600"/>
                </a:spcAft>
              </a:pPr>
              <a:t>3</a:t>
            </a:fld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166905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4" grpId="0" animBg="1"/>
      <p:bldP spid="14" grpId="1" animBg="1"/>
      <p:bldP spid="18" grpId="0" animBg="1"/>
      <p:bldP spid="18" grpId="1" animBg="1"/>
      <p:bldP spid="20" grpId="0"/>
      <p:bldP spid="19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D201DFD-4672-433C-9F3E-8635A1610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982800"/>
            <a:ext cx="10260002" cy="522000"/>
          </a:xfrm>
        </p:spPr>
        <p:txBody>
          <a:bodyPr/>
          <a:lstStyle/>
          <a:p>
            <a:r>
              <a:rPr lang="en-AU" dirty="0"/>
              <a:t>Success criteria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6DD405-B719-36C5-3EA4-672DE96017A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AU" dirty="0"/>
              <a:t>I can solve trigonometric equations using the inverse trigonometric functions on a calculator. 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619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SWG Corporate">
  <a:themeElements>
    <a:clrScheme name="Custom 1">
      <a:dk1>
        <a:srgbClr val="22272B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146CFD"/>
      </a:hlink>
      <a:folHlink>
        <a:srgbClr val="146CFD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draft-updated-template.potx" id="{CFB5B524-3546-40BF-AADD-32F92B0624E1}" vid="{4DE3A013-8EF5-4F08-AE49-9E37C639DA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376</Words>
  <Application>Microsoft Office PowerPoint</Application>
  <PresentationFormat>Widescreen</PresentationFormat>
  <Paragraphs>84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Cambria Math</vt:lpstr>
      <vt:lpstr>Public Sans</vt:lpstr>
      <vt:lpstr>Public Sans Light</vt:lpstr>
      <vt:lpstr>Times New Roman</vt:lpstr>
      <vt:lpstr>NSWG Corporate</vt:lpstr>
      <vt:lpstr>Solving trigonometric equations</vt:lpstr>
      <vt:lpstr>Solving trigonometric equations –  part 1</vt:lpstr>
      <vt:lpstr>Solving trigonometric equations – part 2</vt:lpstr>
      <vt:lpstr>Success criteria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– S5 – U2 – L14 – how steep is too steep?</dc:title>
  <dc:creator>NSW Department of Education</dc:creator>
  <dcterms:created xsi:type="dcterms:W3CDTF">2023-04-05T04:37:41Z</dcterms:created>
  <dcterms:modified xsi:type="dcterms:W3CDTF">2023-04-05T04:38:05Z</dcterms:modified>
</cp:coreProperties>
</file>