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3" r:id="rId1"/>
  </p:sldMasterIdLst>
  <p:notesMasterIdLst>
    <p:notesMasterId r:id="rId11"/>
  </p:notesMasterIdLst>
  <p:handoutMasterIdLst>
    <p:handoutMasterId r:id="rId12"/>
  </p:handoutMasterIdLst>
  <p:sldIdLst>
    <p:sldId id="325" r:id="rId2"/>
    <p:sldId id="349" r:id="rId3"/>
    <p:sldId id="328" r:id="rId4"/>
    <p:sldId id="342" r:id="rId5"/>
    <p:sldId id="343" r:id="rId6"/>
    <p:sldId id="344" r:id="rId7"/>
    <p:sldId id="345" r:id="rId8"/>
    <p:sldId id="346" r:id="rId9"/>
    <p:sldId id="336" r:id="rId10"/>
  </p:sldIdLst>
  <p:sldSz cx="12192000" cy="6858000"/>
  <p:notesSz cx="9144000" cy="6858000"/>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1165592B-D1AE-EE48-AEB4-F19515D86DC8}">
          <p14:sldIdLst>
            <p14:sldId id="325"/>
            <p14:sldId id="349"/>
            <p14:sldId id="328"/>
            <p14:sldId id="342"/>
            <p14:sldId id="343"/>
            <p14:sldId id="344"/>
            <p14:sldId id="345"/>
            <p14:sldId id="346"/>
            <p14:sldId id="336"/>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4E49CE-2BCD-8431-0782-D52A02898A5C}" name="Meagan Rodda" initials="MR" userId="S::meagan.rodda@det.nsw.edu.au::efecb8de-290d-42b5-96ee-00df0648c0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EC8"/>
    <a:srgbClr val="84C241"/>
    <a:srgbClr val="FCD214"/>
    <a:srgbClr val="189ECF"/>
    <a:srgbClr val="041D42"/>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20" autoAdjust="0"/>
  </p:normalViewPr>
  <p:slideViewPr>
    <p:cSldViewPr snapToGrid="0">
      <p:cViewPr varScale="1">
        <p:scale>
          <a:sx n="85" d="100"/>
          <a:sy n="85" d="100"/>
        </p:scale>
        <p:origin x="1458" y="42"/>
      </p:cViewPr>
      <p:guideLst>
        <p:guide orient="horz" pos="1842"/>
        <p:guide orient="horz" pos="3294"/>
        <p:guide orient="horz" pos="2228"/>
        <p:guide orient="horz" pos="2614"/>
        <p:guide pos="3812"/>
        <p:guide orient="horz" pos="1570"/>
        <p:guide orient="horz" pos="1616"/>
        <p:guide pos="1300"/>
        <p:guide pos="3407"/>
        <p:guide pos="236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4/5/2023</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5/04/2023</a:t>
            </a:fld>
            <a:endParaRPr lang="en-AU"/>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bit.ly/desmossmalleranglesscenario" TargetMode="External"/><Relationship Id="rId3" Type="http://schemas.openxmlformats.org/officeDocument/2006/relationships/hyperlink" Target="https://bit.ly/thinkpairsharestrategy" TargetMode="External"/><Relationship Id="rId7"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largeranglesscenario"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bit.ly/thinkpairsharestrategy" TargetMode="External"/><Relationship Id="rId5" Type="http://schemas.openxmlformats.org/officeDocument/2006/relationships/hyperlink" Target="https://bit.ly/desmossmalleranglesscenario" TargetMode="External"/><Relationship Id="rId4"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largeranglesscenario"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bit.ly/thinkpairsharestrategy"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bit.ly/exitticketstrategy" TargetMode="External"/><Relationship Id="rId4" Type="http://schemas.openxmlformats.org/officeDocument/2006/relationships/hyperlink" Target="https://bit.ly/notesstrategy"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bit.ly/thinkpairsharestrategy"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9C5488-DD16-4714-9519-7BE21BA11D4E}" type="slidenum">
              <a:rPr lang="en-AU" smtClean="0"/>
              <a:t>1</a:t>
            </a:fld>
            <a:endParaRPr lang="en-AU"/>
          </a:p>
        </p:txBody>
      </p:sp>
    </p:spTree>
    <p:extLst>
      <p:ext uri="{BB962C8B-B14F-4D97-AF65-F5344CB8AC3E}">
        <p14:creationId xmlns:p14="http://schemas.microsoft.com/office/powerpoint/2010/main" val="198762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342900" lvl="0" indent="-342900" fontAlgn="base">
                  <a:lnSpc>
                    <a:spcPct val="115000"/>
                  </a:lnSpc>
                  <a:spcBef>
                    <a:spcPts val="400"/>
                  </a:spcBef>
                  <a:buFont typeface="+mj-lt"/>
                  <a:buAutoNum type="arabicPeriod"/>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Review the previous lesson outcome: we discovered that if we find a position where the angle to the top of a tree is </a:t>
                </a:r>
                <a14:m>
                  <m:oMath xmlns:m="http://schemas.openxmlformats.org/officeDocument/2006/math">
                    <m:sSup>
                      <m:sSupPr>
                        <m:ctrlP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45</m:t>
                        </m:r>
                      </m:e>
                      <m:sup>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then the height of the tree is equal to the distance to the tree(which we can easily measure). </a:t>
                </a: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back to form a </a:t>
                </a:r>
                <a14:m>
                  <m:oMath xmlns:m="http://schemas.openxmlformats.org/officeDocument/2006/math">
                    <m:sSup>
                      <m:sSupPr>
                        <m:ctrlP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45</m:t>
                        </m:r>
                      </m:e>
                      <m:sup>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Larger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ction="ppaction://hlinkfile"/>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ction="ppaction://hlinkfile"/>
                  </a:rPr>
                  <a:t>desmoslargeranglesscenario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Ask students: What happens to the angle as we move closer to the tree? What</a:t>
                </a:r>
                <a:r>
                  <a:rPr lang="en-AU" sz="1800" u="none" strike="noStrike" kern="0" spc="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rPr>
                  <a:t> happens to the ratio of the two sides? </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Similarly, 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close enough to form a </a:t>
                </a:r>
                <a14:m>
                  <m:oMath xmlns:m="http://schemas.openxmlformats.org/officeDocument/2006/math">
                    <m:sSup>
                      <m:sSupPr>
                        <m:ctrlP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45</m:t>
                        </m:r>
                      </m:e>
                      <m:sup>
                        <m:r>
                          <a:rPr lang="en-AU" sz="1800" i="1"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Smaller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5"/>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5"/>
                  </a:rPr>
                  <a:t>desmossmalleranglesscenario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Ask students: What happens to the angle as we move further from the tree? What</a:t>
                </a:r>
                <a:r>
                  <a:rPr lang="en-AU" sz="1800" u="none" strike="noStrike" kern="0" spc="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rPr>
                  <a:t> happens to the ratio of the two sides? </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Consider finding such a tree or building in the distance, where the building is close and tall enough to be seen, but far enough offsite to not get close to it without leaving school grounds.</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p:txBody>
          </p:sp>
        </mc:Choice>
        <mc:Fallback xmlns="">
          <p:sp>
            <p:nvSpPr>
              <p:cNvPr id="3" name="Notes Placeholder 2"/>
              <p:cNvSpPr>
                <a:spLocks noGrp="1"/>
              </p:cNvSpPr>
              <p:nvPr>
                <p:ph type="body" idx="1"/>
              </p:nvPr>
            </p:nvSpPr>
            <p:spPr/>
            <p:txBody>
              <a:bodyPr/>
              <a:lstStyle/>
              <a:p>
                <a:pPr marL="342900" lvl="0" indent="-342900" fontAlgn="base">
                  <a:lnSpc>
                    <a:spcPct val="115000"/>
                  </a:lnSpc>
                  <a:spcBef>
                    <a:spcPts val="400"/>
                  </a:spcBef>
                  <a:buFont typeface="+mj-lt"/>
                  <a:buAutoNum type="arabicPeriod"/>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Review the previous lesson outcome: we discovered that if we find a position where the angle to the top of a tree is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then the height of the tree is equal to the distance to the tree(which we can easily measure). </a:t>
                </a: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6"/>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6"/>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back to form a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Larger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7" action="ppaction://hlinkfile"/>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7" action="ppaction://hlinkfile"/>
                  </a:rPr>
                  <a:t>desmoslargeranglesscenario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Similarly, 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6"/>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6"/>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close enough to form a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Smaller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8"/>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8"/>
                  </a:rPr>
                  <a:t>desmossmalleranglesscenario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Consider finding such a tree or building in the distance, where the building is close and tall enough to be seen, but far enough offsite to not get close to it without leaving school grounds.</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p:txBody>
          </p:sp>
        </mc:Fallback>
      </mc:AlternateContent>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2765616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cs typeface="Times New Roman" panose="02020603050405020304" pitchFamily="18" charset="0"/>
                  </a:rPr>
                  <a:t>After completing the investigation around </a:t>
                </a:r>
                <a14:m>
                  <m:oMath xmlns:m="http://schemas.openxmlformats.org/officeDocument/2006/math">
                    <m:sSup>
                      <m:sSupPr>
                        <m:ctrlP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t>63</m:t>
                        </m:r>
                      </m:e>
                      <m:sup>
                        <m: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t>𝑜</m:t>
                        </m:r>
                      </m:sup>
                    </m:sSup>
                  </m:oMath>
                </a14:m>
                <a:r>
                  <a:rPr lang="en-AU" sz="1800" dirty="0">
                    <a:effectLst/>
                    <a:latin typeface="Arial" panose="020B0604020202020204" pitchFamily="34" charset="0"/>
                    <a:ea typeface="Calibri" panose="020F0502020204030204" pitchFamily="34" charset="0"/>
                    <a:cs typeface="Times New Roman" panose="02020603050405020304" pitchFamily="18" charset="0"/>
                  </a:rPr>
                  <a:t> angles, ask students to predict the height of a tree in the scenario, where we know that we can see the height of the tree at a </a:t>
                </a:r>
                <a14:m>
                  <m:oMath xmlns:m="http://schemas.openxmlformats.org/officeDocument/2006/math">
                    <m:sSup>
                      <m:sSupPr>
                        <m:ctrlP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t>63</m:t>
                        </m:r>
                      </m:e>
                      <m:sup>
                        <m:r>
                          <a:rPr lang="en-AU" sz="1800" b="0" i="1" smtClean="0">
                            <a:effectLst/>
                            <a:latin typeface="Cambria Math" panose="02040503050406030204" pitchFamily="18" charset="0"/>
                            <a:ea typeface="Calibri" panose="020F0502020204030204" pitchFamily="34" charset="0"/>
                            <a:cs typeface="Times New Roman" panose="02020603050405020304" pitchFamily="18" charset="0"/>
                          </a:rPr>
                          <m:t>𝑜</m:t>
                        </m:r>
                      </m:sup>
                    </m:sSup>
                  </m:oMath>
                </a14:m>
                <a:r>
                  <a:rPr lang="en-AU" sz="1800" dirty="0">
                    <a:effectLst/>
                    <a:latin typeface="Arial" panose="020B0604020202020204" pitchFamily="34" charset="0"/>
                    <a:ea typeface="Calibri" panose="020F0502020204030204" pitchFamily="34" charset="0"/>
                    <a:cs typeface="Times New Roman" panose="02020603050405020304" pitchFamily="18" charset="0"/>
                  </a:rPr>
                  <a:t> angle, and we have measured the distance to the foot of the tree to be 8m</a:t>
                </a:r>
                <a:endParaRPr lang="en-AU" dirty="0"/>
              </a:p>
            </p:txBody>
          </p:sp>
        </mc:Choice>
        <mc:Fallback xmlns="">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cs typeface="Times New Roman" panose="02020603050405020304" pitchFamily="18" charset="0"/>
                  </a:rPr>
                  <a:t>Ask students to predict the height of a tree in the scenario, where we know that we can see the height of the tree at a </a:t>
                </a:r>
                <a:r>
                  <a:rPr lang="en-AU" i="0">
                    <a:effectLst/>
                    <a:latin typeface="Cambria Math" panose="02040503050406030204" pitchFamily="18" charset="0"/>
                  </a:rPr>
                  <a:t>〖</a:t>
                </a:r>
                <a:r>
                  <a:rPr lang="en-AU" sz="1800" i="0">
                    <a:effectLst/>
                    <a:latin typeface="Cambria Math" panose="02040503050406030204" pitchFamily="18" charset="0"/>
                    <a:ea typeface="Calibri" panose="020F0502020204030204" pitchFamily="34" charset="0"/>
                    <a:cs typeface="Times New Roman" panose="02020603050405020304" pitchFamily="18" charset="0"/>
                  </a:rPr>
                  <a:t>63.4〗^𝑜</a:t>
                </a:r>
                <a:r>
                  <a:rPr lang="en-AU" sz="1800" dirty="0">
                    <a:effectLst/>
                    <a:latin typeface="Arial" panose="020B0604020202020204" pitchFamily="34" charset="0"/>
                    <a:ea typeface="Calibri" panose="020F0502020204030204" pitchFamily="34" charset="0"/>
                    <a:cs typeface="Times New Roman" panose="02020603050405020304" pitchFamily="18" charset="0"/>
                  </a:rPr>
                  <a:t> angle, and we have measured the distance to the foot of the tree to be 8m</a:t>
                </a:r>
                <a:endParaRPr lang="en-AU" dirty="0"/>
              </a:p>
            </p:txBody>
          </p:sp>
        </mc:Fallback>
      </mc:AlternateContent>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216261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47"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Calibri" panose="020F0502020204030204" pitchFamily="34" charset="0"/>
              </a:rPr>
              <a:t>Students repeat this process of drawing right angles measured to a specific ratio, and record the measured angle in the table below</a:t>
            </a:r>
            <a:r>
              <a:rPr lang="en-AU" sz="1800" dirty="0">
                <a:effectLst/>
                <a:latin typeface="Arial" panose="020B0604020202020204" pitchFamily="34" charset="0"/>
                <a:ea typeface="Calibri" panose="020F0502020204030204" pitchFamily="34" charset="0"/>
                <a:cs typeface="Times New Roman" panose="02020603050405020304" pitchFamily="18" charset="0"/>
              </a:rPr>
              <a:t> </a:t>
            </a:r>
            <a:r>
              <a:rPr lang="en-AU" sz="1800" dirty="0">
                <a:effectLst/>
                <a:latin typeface="Arial" panose="020B0604020202020204" pitchFamily="34" charset="0"/>
                <a:ea typeface="Calibri" panose="020F0502020204030204" pitchFamily="34" charset="0"/>
              </a:rPr>
              <a:t>. </a:t>
            </a: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199635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rPr>
              <a:t>Challenge students to use their table to predict the heights of the two trees shown </a:t>
            </a: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6</a:t>
            </a:fld>
            <a:endParaRPr lang="en-AU"/>
          </a:p>
        </p:txBody>
      </p:sp>
    </p:spTree>
    <p:extLst>
      <p:ext uri="{BB962C8B-B14F-4D97-AF65-F5344CB8AC3E}">
        <p14:creationId xmlns:p14="http://schemas.microsoft.com/office/powerpoint/2010/main" val="2581593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lnSpc>
                <a:spcPct val="115000"/>
              </a:lnSpc>
              <a:spcBef>
                <a:spcPts val="400"/>
              </a:spcBef>
              <a:buFont typeface="+mj-lt"/>
              <a:buNone/>
            </a:pP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1. Students to engage in a think, pair, share (</a:t>
            </a:r>
            <a:r>
              <a:rPr lang="en-AU" sz="12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3"/>
              </a:rPr>
              <a:t>bit.ly/</a:t>
            </a:r>
            <a:r>
              <a:rPr lang="en-AU" sz="12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3"/>
              </a:rPr>
              <a:t>thinkpairsharestrategy</a:t>
            </a: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 to consider what they have just found in the table from Appendix B. </a:t>
            </a:r>
          </a:p>
          <a:p>
            <a:pPr>
              <a:lnSpc>
                <a:spcPct val="115000"/>
              </a:lnSpc>
              <a:spcBef>
                <a:spcPts val="1200"/>
              </a:spcBef>
            </a:pPr>
            <a:r>
              <a:rPr lang="en-AU" sz="1200" dirty="0">
                <a:effectLst/>
                <a:latin typeface="Arial" panose="020B0604020202020204" pitchFamily="34" charset="0"/>
                <a:ea typeface="Calibri" panose="020F0502020204030204" pitchFamily="34" charset="0"/>
              </a:rPr>
              <a:t>Take this opportunity to question students on whether the ratios will be the same without the right angle.</a:t>
            </a:r>
          </a:p>
          <a:p>
            <a:pPr>
              <a:lnSpc>
                <a:spcPct val="115000"/>
              </a:lnSpc>
              <a:spcBef>
                <a:spcPts val="1200"/>
              </a:spcBef>
            </a:pP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2. Teacher to lead a discussion around significant conclusions from this investigation:</a:t>
            </a:r>
          </a:p>
          <a:p>
            <a:pPr marL="742950" lvl="1" indent="-285750">
              <a:lnSpc>
                <a:spcPct val="125000"/>
              </a:lnSpc>
              <a:spcBef>
                <a:spcPts val="200"/>
              </a:spcBef>
              <a:buFont typeface="Courier New" panose="02070309020205020404" pitchFamily="49" charset="0"/>
              <a:buChar char="o"/>
            </a:pPr>
            <a:r>
              <a:rPr lang="en-AU" sz="1200" dirty="0">
                <a:effectLst/>
                <a:latin typeface="Arial" panose="020B0604020202020204" pitchFamily="34" charset="0"/>
                <a:ea typeface="SimSun" panose="02010600030101010101" pitchFamily="2" charset="-122"/>
                <a:cs typeface="Times New Roman" panose="02020603050405020304" pitchFamily="18" charset="0"/>
              </a:rPr>
              <a:t>in every right-angled triangle with a given angle, the two sides that form the right angle will have a constant ratio.</a:t>
            </a:r>
          </a:p>
          <a:p>
            <a:pPr marL="742950" lvl="1" indent="-285750">
              <a:lnSpc>
                <a:spcPct val="125000"/>
              </a:lnSpc>
              <a:buFont typeface="Courier New" panose="02070309020205020404" pitchFamily="49" charset="0"/>
              <a:buChar char="o"/>
            </a:pPr>
            <a:r>
              <a:rPr lang="en-AU" sz="1200" dirty="0">
                <a:effectLst/>
                <a:latin typeface="Arial" panose="020B0604020202020204" pitchFamily="34" charset="0"/>
                <a:ea typeface="SimSun" panose="02010600030101010101" pitchFamily="2" charset="-122"/>
                <a:cs typeface="Times New Roman" panose="02020603050405020304" pitchFamily="18" charset="0"/>
              </a:rPr>
              <a:t>we can use these ratios to find the heights of objects where we know the angle.</a:t>
            </a:r>
          </a:p>
          <a:p>
            <a:pPr marL="0" lvl="0" indent="0" fontAlgn="base">
              <a:lnSpc>
                <a:spcPct val="115000"/>
              </a:lnSpc>
              <a:spcBef>
                <a:spcPts val="400"/>
              </a:spcBef>
              <a:buFont typeface="+mj-lt"/>
              <a:buNone/>
            </a:pP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3. Have students write notes to their future self (</a:t>
            </a:r>
            <a:r>
              <a:rPr lang="en-AU" sz="12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bit.ly/</a:t>
            </a:r>
            <a:r>
              <a:rPr lang="en-AU" sz="12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notesstrategy</a:t>
            </a: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 about these conclusions. </a:t>
            </a:r>
          </a:p>
          <a:p>
            <a:pPr marL="0" lvl="0" indent="0" fontAlgn="base">
              <a:lnSpc>
                <a:spcPct val="115000"/>
              </a:lnSpc>
              <a:spcBef>
                <a:spcPts val="400"/>
              </a:spcBef>
              <a:buFont typeface="+mj-lt"/>
              <a:buNone/>
            </a:pPr>
            <a:r>
              <a:rPr lang="en-AU" sz="1200" u="none" strike="noStrike" kern="0" spc="0">
                <a:effectLst/>
                <a:latin typeface="Arial" panose="020B0604020202020204" pitchFamily="34" charset="0"/>
                <a:ea typeface="Calibri" panose="020F0502020204030204" pitchFamily="34" charset="0"/>
                <a:cs typeface="Times New Roman" panose="02020603050405020304" pitchFamily="18" charset="0"/>
              </a:rPr>
              <a:t>4. Students </a:t>
            </a: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complete exit ticket (</a:t>
            </a:r>
            <a:r>
              <a:rPr lang="en-AU" sz="12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5"/>
              </a:rPr>
              <a:t>bit.ly/</a:t>
            </a:r>
            <a:r>
              <a:rPr lang="en-AU" sz="12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5"/>
              </a:rPr>
              <a:t>exitticketstrategy</a:t>
            </a:r>
            <a:r>
              <a:rPr lang="en-AU" sz="1200" u="none" strike="noStrike" kern="0" spc="0" dirty="0">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D09C5488-DD16-4714-9519-7BE21BA11D4E}" type="slidenum">
              <a:rPr lang="en-AU" smtClean="0"/>
              <a:t>7</a:t>
            </a:fld>
            <a:endParaRPr lang="en-AU"/>
          </a:p>
        </p:txBody>
      </p:sp>
    </p:spTree>
    <p:extLst>
      <p:ext uri="{BB962C8B-B14F-4D97-AF65-F5344CB8AC3E}">
        <p14:creationId xmlns:p14="http://schemas.microsoft.com/office/powerpoint/2010/main" val="3533007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cs typeface="Times New Roman" panose="02020603050405020304" pitchFamily="18" charset="0"/>
              </a:rPr>
              <a:t>Students to engage in a Think, Pair, Share (</a:t>
            </a:r>
            <a:r>
              <a:rPr lang="en-AU" sz="1800" u="sng"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bit.ly/</a:t>
            </a:r>
            <a:r>
              <a:rPr lang="en-AU" sz="1800" u="sng"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3"/>
              </a:rPr>
              <a:t>thinkpairsharestrategy</a:t>
            </a:r>
            <a:r>
              <a:rPr lang="en-AU" sz="1800" dirty="0">
                <a:effectLst/>
                <a:latin typeface="Arial" panose="020B0604020202020204" pitchFamily="34" charset="0"/>
                <a:ea typeface="Calibri" panose="020F0502020204030204" pitchFamily="34" charset="0"/>
                <a:cs typeface="Times New Roman" panose="02020603050405020304" pitchFamily="18" charset="0"/>
              </a:rPr>
              <a:t>), considering the question "how can you tell that these triangles are similar?“</a:t>
            </a:r>
          </a:p>
          <a:p>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p>
            <a:r>
              <a:rPr lang="en-AU" sz="1800" dirty="0">
                <a:effectLst/>
                <a:latin typeface="Arial" panose="020B0604020202020204" pitchFamily="34" charset="0"/>
                <a:ea typeface="Calibri" panose="020F0502020204030204" pitchFamily="34" charset="0"/>
                <a:cs typeface="Times New Roman" panose="02020603050405020304" pitchFamily="18" charset="0"/>
              </a:rPr>
              <a:t>Lead a discussion connecting this conclusion of similarity to the previous topic regarding similar figures, and the minimum requirements for two triangles to be similar</a:t>
            </a: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8</a:t>
            </a:fld>
            <a:endParaRPr lang="en-AU"/>
          </a:p>
        </p:txBody>
      </p:sp>
    </p:spTree>
    <p:extLst>
      <p:ext uri="{BB962C8B-B14F-4D97-AF65-F5344CB8AC3E}">
        <p14:creationId xmlns:p14="http://schemas.microsoft.com/office/powerpoint/2010/main" val="1334269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5594170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02576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757666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a:t>Click icon to add picture</a:t>
            </a:r>
            <a:endParaRPr lang="en-AU"/>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3094959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9A3EA2A1-9A76-4DF1-8B35-8460D1ED5121}"/>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396D79FC-4511-46DC-8B32-AE6BB47494DD}"/>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4DABD93-F5E5-4624-A12D-1CB78E87878C}"/>
              </a:ext>
            </a:extLst>
          </p:cNvPr>
          <p:cNvSpPr>
            <a:spLocks noGrp="1"/>
          </p:cNvSpPr>
          <p:nvPr>
            <p:ph type="body" sz="quarter" idx="21"/>
          </p:nvPr>
        </p:nvSpPr>
        <p:spPr>
          <a:xfrm>
            <a:off x="6227764" y="42480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DF5F6401-A683-4E5C-B19F-60C8A58C2D35}"/>
              </a:ext>
            </a:extLst>
          </p:cNvPr>
          <p:cNvSpPr>
            <a:spLocks noGrp="1"/>
          </p:cNvSpPr>
          <p:nvPr>
            <p:ph type="body" sz="quarter" idx="22"/>
          </p:nvPr>
        </p:nvSpPr>
        <p:spPr>
          <a:xfrm>
            <a:off x="347663" y="42579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93040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10FE7487-16E1-4608-9554-0EFBC927D0F7}"/>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52C16B6B-1D72-4FE8-B3CC-6616A1E2AF10}"/>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5EB5E74-9FC4-4E25-B983-367B78B1663A}"/>
              </a:ext>
            </a:extLst>
          </p:cNvPr>
          <p:cNvSpPr>
            <a:spLocks noGrp="1"/>
          </p:cNvSpPr>
          <p:nvPr>
            <p:ph type="body" sz="quarter" idx="21"/>
          </p:nvPr>
        </p:nvSpPr>
        <p:spPr>
          <a:xfrm>
            <a:off x="6227764"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E54B5F10-5A3E-4704-87D5-2CB8D15F46B2}"/>
              </a:ext>
            </a:extLst>
          </p:cNvPr>
          <p:cNvSpPr>
            <a:spLocks noGrp="1"/>
          </p:cNvSpPr>
          <p:nvPr>
            <p:ph type="body" sz="quarter" idx="22"/>
          </p:nvPr>
        </p:nvSpPr>
        <p:spPr>
          <a:xfrm>
            <a:off x="347663"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26197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33290961"/>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lnSpc>
                <a:spcPct val="150000"/>
              </a:lnSpc>
              <a:defRPr>
                <a:latin typeface="+mn-lt"/>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00567989"/>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669277213"/>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1" spcCol="180000"/>
          <a:lstStyle>
            <a:lvl1pPr algn="l">
              <a:defRPr sz="2200"/>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92843350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858988055"/>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33284125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288501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54449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917353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557775"/>
          </a:xfrm>
        </p:spPr>
        <p:txBody>
          <a:bodyPr/>
          <a:lstStyle>
            <a:lvl1pPr>
              <a:defRPr>
                <a:solidFill>
                  <a:schemeClr val="accent1"/>
                </a:solidFill>
              </a:defRPr>
            </a:lvl1pPr>
          </a:lstStyle>
          <a:p>
            <a:r>
              <a:rPr lang="en-US"/>
              <a:t>Click to edit Master title </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0">
            <a:extLst>
              <a:ext uri="{FF2B5EF4-FFF2-40B4-BE49-F238E27FC236}">
                <a16:creationId xmlns:a16="http://schemas.microsoft.com/office/drawing/2014/main" id="{F53278F0-7E0D-358C-94A1-DAA4B70E2D01}"/>
              </a:ext>
            </a:extLst>
          </p:cNvPr>
          <p:cNvSpPr>
            <a:spLocks noGrp="1"/>
          </p:cNvSpPr>
          <p:nvPr>
            <p:ph type="body" sz="quarter" idx="18" hasCustomPrompt="1"/>
          </p:nvPr>
        </p:nvSpPr>
        <p:spPr>
          <a:xfrm>
            <a:off x="5400000" y="1168289"/>
            <a:ext cx="5400000" cy="317611"/>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911456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33400" y="63900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1313364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367246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927140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1"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a:t>Click to edit Master title style</a:t>
            </a:r>
            <a:endParaRPr lang="en-AU"/>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34987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50715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187765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a:p>
        </p:txBody>
      </p:sp>
    </p:spTree>
    <p:extLst>
      <p:ext uri="{BB962C8B-B14F-4D97-AF65-F5344CB8AC3E}">
        <p14:creationId xmlns:p14="http://schemas.microsoft.com/office/powerpoint/2010/main" val="4047515505"/>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181970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8119349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5503788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1633041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919975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226010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2739254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4192285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6471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50480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13642073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187530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a:t>Click to edit Master title style</a:t>
            </a:r>
            <a:endParaRPr lang="en-AU"/>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643017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3644496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142905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412364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0000880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Double Column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23056-E44C-AF43-A422-C82DD035EF01}"/>
              </a:ext>
            </a:extLst>
          </p:cNvPr>
          <p:cNvSpPr>
            <a:spLocks noGrp="1"/>
          </p:cNvSpPr>
          <p:nvPr>
            <p:ph type="title"/>
          </p:nvPr>
        </p:nvSpPr>
        <p:spPr>
          <a:xfrm>
            <a:off x="343125" y="402012"/>
            <a:ext cx="10629676" cy="498470"/>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Footer Placeholder 2">
            <a:extLst>
              <a:ext uri="{FF2B5EF4-FFF2-40B4-BE49-F238E27FC236}">
                <a16:creationId xmlns:a16="http://schemas.microsoft.com/office/drawing/2014/main" id="{5C701063-BE19-724C-91DD-C5F4B7488FA3}"/>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196E156F-4B4A-874F-AEE2-940A34FF45A4}"/>
              </a:ext>
            </a:extLst>
          </p:cNvPr>
          <p:cNvSpPr>
            <a:spLocks noGrp="1"/>
          </p:cNvSpPr>
          <p:nvPr>
            <p:ph type="sldNum" sz="quarter" idx="11"/>
          </p:nvPr>
        </p:nvSpPr>
        <p:spPr/>
        <p:txBody>
          <a:bodyPr/>
          <a:lstStyle/>
          <a:p>
            <a:fld id="{53F625F3-B677-4D46-AEB5-DC449A9DF797}" type="slidenum">
              <a:rPr lang="en-AU" smtClean="0"/>
              <a:pPr/>
              <a:t>‹#›</a:t>
            </a:fld>
            <a:endParaRPr lang="en-AU"/>
          </a:p>
        </p:txBody>
      </p:sp>
      <p:sp>
        <p:nvSpPr>
          <p:cNvPr id="5" name="Text Placeholder 2078">
            <a:extLst>
              <a:ext uri="{FF2B5EF4-FFF2-40B4-BE49-F238E27FC236}">
                <a16:creationId xmlns:a16="http://schemas.microsoft.com/office/drawing/2014/main" id="{0C286ABD-2EA9-E445-A9AD-2AD792A0E003}"/>
              </a:ext>
            </a:extLst>
          </p:cNvPr>
          <p:cNvSpPr>
            <a:spLocks noGrp="1"/>
          </p:cNvSpPr>
          <p:nvPr>
            <p:ph type="body" sz="quarter" idx="15" hasCustomPrompt="1"/>
          </p:nvPr>
        </p:nvSpPr>
        <p:spPr>
          <a:xfrm>
            <a:off x="340307" y="910008"/>
            <a:ext cx="10632493" cy="466356"/>
          </a:xfrm>
          <a:prstGeom prst="rect">
            <a:avLst/>
          </a:prstGeom>
        </p:spPr>
        <p:txBody>
          <a:bodyPr wrap="square" lIns="0">
            <a:noAutofit/>
          </a:bodyPr>
          <a:lstStyle>
            <a:lvl1pPr marL="0" indent="0">
              <a:buNone/>
              <a:defRPr sz="1800" b="0" i="0">
                <a:solidFill>
                  <a:schemeClr val="accent2"/>
                </a:solidFill>
                <a:latin typeface="Arial" panose="020B0604020202020204" pitchFamily="34" charset="0"/>
                <a:cs typeface="Arial" panose="020B0604020202020204" pitchFamily="34" charset="0"/>
              </a:defRPr>
            </a:lvl1pPr>
            <a:lvl2pPr marL="0" indent="0">
              <a:buNone/>
              <a:defRPr/>
            </a:lvl2pPr>
          </a:lstStyle>
          <a:p>
            <a:pPr lvl="0"/>
            <a:r>
              <a:rPr lang="en-US"/>
              <a:t>Subtitle goes here</a:t>
            </a:r>
          </a:p>
        </p:txBody>
      </p:sp>
      <p:cxnSp>
        <p:nvCxnSpPr>
          <p:cNvPr id="7" name="Straight Connector 6">
            <a:extLst>
              <a:ext uri="{FF2B5EF4-FFF2-40B4-BE49-F238E27FC236}">
                <a16:creationId xmlns:a16="http://schemas.microsoft.com/office/drawing/2014/main" id="{B47D4F20-168E-1D45-8475-BC928E86208C}"/>
              </a:ext>
            </a:extLst>
          </p:cNvPr>
          <p:cNvCxnSpPr>
            <a:cxnSpLocks/>
          </p:cNvCxnSpPr>
          <p:nvPr userDrawn="1"/>
        </p:nvCxnSpPr>
        <p:spPr>
          <a:xfrm>
            <a:off x="334963" y="1665287"/>
            <a:ext cx="114681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Picture Placeholder 3">
            <a:extLst>
              <a:ext uri="{FF2B5EF4-FFF2-40B4-BE49-F238E27FC236}">
                <a16:creationId xmlns:a16="http://schemas.microsoft.com/office/drawing/2014/main" id="{92BA1511-BC03-1340-A366-AB5EC6B308E1}"/>
              </a:ext>
            </a:extLst>
          </p:cNvPr>
          <p:cNvSpPr>
            <a:spLocks noGrp="1"/>
          </p:cNvSpPr>
          <p:nvPr>
            <p:ph type="pic" sz="quarter" idx="17"/>
          </p:nvPr>
        </p:nvSpPr>
        <p:spPr>
          <a:xfrm>
            <a:off x="5951538" y="1989138"/>
            <a:ext cx="5868987" cy="4123485"/>
          </a:xfrm>
        </p:spPr>
        <p:txBody>
          <a:bodyPr>
            <a:normAutofit/>
          </a:bodyPr>
          <a:lstStyle>
            <a:lvl1pPr marL="0" indent="0">
              <a:buNone/>
              <a:defRPr sz="1800"/>
            </a:lvl1pPr>
          </a:lstStyle>
          <a:p>
            <a:r>
              <a:rPr lang="en-US"/>
              <a:t>Click icon to add picture</a:t>
            </a:r>
            <a:endParaRPr lang="en-AU"/>
          </a:p>
        </p:txBody>
      </p:sp>
      <p:sp>
        <p:nvSpPr>
          <p:cNvPr id="11" name="Text Placeholder 2">
            <a:extLst>
              <a:ext uri="{FF2B5EF4-FFF2-40B4-BE49-F238E27FC236}">
                <a16:creationId xmlns:a16="http://schemas.microsoft.com/office/drawing/2014/main" id="{C34004FB-FECF-9449-91A7-F251720D0E38}"/>
              </a:ext>
            </a:extLst>
          </p:cNvPr>
          <p:cNvSpPr>
            <a:spLocks noGrp="1"/>
          </p:cNvSpPr>
          <p:nvPr>
            <p:ph type="body" sz="quarter" idx="16"/>
          </p:nvPr>
        </p:nvSpPr>
        <p:spPr>
          <a:xfrm>
            <a:off x="334962" y="1989138"/>
            <a:ext cx="5392737" cy="4123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2" name="Graphic 11">
            <a:extLst>
              <a:ext uri="{FF2B5EF4-FFF2-40B4-BE49-F238E27FC236}">
                <a16:creationId xmlns:a16="http://schemas.microsoft.com/office/drawing/2014/main" id="{00079BD0-8F19-D845-893E-1EF997B1BF5A}"/>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292918" y="383757"/>
            <a:ext cx="504501" cy="531895"/>
          </a:xfrm>
          <a:prstGeom prst="rect">
            <a:avLst/>
          </a:prstGeom>
        </p:spPr>
      </p:pic>
    </p:spTree>
    <p:extLst>
      <p:ext uri="{BB962C8B-B14F-4D97-AF65-F5344CB8AC3E}">
        <p14:creationId xmlns:p14="http://schemas.microsoft.com/office/powerpoint/2010/main" val="423528630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344991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1547849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125503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113095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a:t>NSW Department of Education</a:t>
            </a:r>
            <a:endParaRPr lang="en-AU"/>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33224882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8"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209500048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 id="2147483761" r:id="rId18"/>
    <p:sldLayoutId id="2147483762" r:id="rId19"/>
    <p:sldLayoutId id="2147483763" r:id="rId20"/>
    <p:sldLayoutId id="2147483764" r:id="rId21"/>
    <p:sldLayoutId id="2147483765" r:id="rId22"/>
    <p:sldLayoutId id="2147483766" r:id="rId23"/>
    <p:sldLayoutId id="2147483767" r:id="rId24"/>
    <p:sldLayoutId id="2147483768" r:id="rId25"/>
    <p:sldLayoutId id="2147483769" r:id="rId26"/>
    <p:sldLayoutId id="2147483770" r:id="rId27"/>
    <p:sldLayoutId id="2147483771" r:id="rId28"/>
    <p:sldLayoutId id="2147483772" r:id="rId29"/>
    <p:sldLayoutId id="2147483773" r:id="rId30"/>
    <p:sldLayoutId id="2147483774" r:id="rId31"/>
    <p:sldLayoutId id="2147483775" r:id="rId32"/>
    <p:sldLayoutId id="2147483776" r:id="rId33"/>
    <p:sldLayoutId id="2147483777" r:id="rId34"/>
    <p:sldLayoutId id="2147483778" r:id="rId35"/>
    <p:sldLayoutId id="2147483779" r:id="rId36"/>
    <p:sldLayoutId id="2147483780" r:id="rId37"/>
    <p:sldLayoutId id="2147483781" r:id="rId38"/>
    <p:sldLayoutId id="2147483782" r:id="rId39"/>
    <p:sldLayoutId id="2147483783" r:id="rId40"/>
    <p:sldLayoutId id="2147483784" r:id="rId41"/>
    <p:sldLayoutId id="2147483785" r:id="rId42"/>
    <p:sldLayoutId id="2147483786" r:id="rId43"/>
    <p:sldLayoutId id="2147483787" r:id="rId44"/>
    <p:sldLayoutId id="2147483788" r:id="rId45"/>
    <p:sldLayoutId id="2147483789" r:id="rId46"/>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0.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B2403B-3D00-6C48-9C04-C5FE8C187D84}"/>
              </a:ext>
            </a:extLst>
          </p:cNvPr>
          <p:cNvSpPr>
            <a:spLocks noGrp="1"/>
          </p:cNvSpPr>
          <p:nvPr>
            <p:ph type="ctrTitle"/>
          </p:nvPr>
        </p:nvSpPr>
        <p:spPr>
          <a:xfrm>
            <a:off x="359998" y="2880000"/>
            <a:ext cx="11484001" cy="1080000"/>
          </a:xfrm>
        </p:spPr>
        <p:txBody>
          <a:bodyPr/>
          <a:lstStyle/>
          <a:p>
            <a:r>
              <a:rPr lang="en-US" dirty="0"/>
              <a:t>Larger and smaller angles</a:t>
            </a:r>
          </a:p>
        </p:txBody>
      </p:sp>
      <p:sp>
        <p:nvSpPr>
          <p:cNvPr id="2" name="Text Placeholder 1">
            <a:extLst>
              <a:ext uri="{FF2B5EF4-FFF2-40B4-BE49-F238E27FC236}">
                <a16:creationId xmlns:a16="http://schemas.microsoft.com/office/drawing/2014/main" id="{E4AE27A0-1CE4-2D49-A917-980DC55DBA2E}"/>
              </a:ext>
            </a:extLst>
          </p:cNvPr>
          <p:cNvSpPr>
            <a:spLocks noGrp="1"/>
          </p:cNvSpPr>
          <p:nvPr>
            <p:ph type="body" sz="quarter" idx="10"/>
          </p:nvPr>
        </p:nvSpPr>
        <p:spPr>
          <a:xfrm>
            <a:off x="360000" y="4140000"/>
            <a:ext cx="2700000" cy="1080000"/>
          </a:xfrm>
        </p:spPr>
        <p:txBody>
          <a:bodyPr/>
          <a:lstStyle/>
          <a:p>
            <a:r>
              <a:rPr lang="en-US" dirty="0"/>
              <a:t>Explicit teaching</a:t>
            </a:r>
          </a:p>
        </p:txBody>
      </p:sp>
    </p:spTree>
    <p:extLst>
      <p:ext uri="{BB962C8B-B14F-4D97-AF65-F5344CB8AC3E}">
        <p14:creationId xmlns:p14="http://schemas.microsoft.com/office/powerpoint/2010/main" val="64714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CC71-BEF5-A833-6873-D80E358FBF1A}"/>
              </a:ext>
            </a:extLst>
          </p:cNvPr>
          <p:cNvSpPr>
            <a:spLocks noGrp="1"/>
          </p:cNvSpPr>
          <p:nvPr>
            <p:ph type="title"/>
          </p:nvPr>
        </p:nvSpPr>
        <p:spPr/>
        <p:txBody>
          <a:bodyPr/>
          <a:lstStyle/>
          <a:p>
            <a:r>
              <a:rPr lang="en-AU" dirty="0"/>
              <a:t>Larger and smaller angles – part 1</a:t>
            </a:r>
          </a:p>
        </p:txBody>
      </p:sp>
      <p:sp>
        <p:nvSpPr>
          <p:cNvPr id="5" name="Text Placeholder 4">
            <a:extLst>
              <a:ext uri="{FF2B5EF4-FFF2-40B4-BE49-F238E27FC236}">
                <a16:creationId xmlns:a16="http://schemas.microsoft.com/office/drawing/2014/main" id="{25586A86-9C76-F8AA-8AAC-02F41E0C5DA3}"/>
              </a:ext>
            </a:extLst>
          </p:cNvPr>
          <p:cNvSpPr>
            <a:spLocks noGrp="1"/>
          </p:cNvSpPr>
          <p:nvPr>
            <p:ph type="body" sz="quarter" idx="18"/>
          </p:nvPr>
        </p:nvSpPr>
        <p:spPr/>
        <p:txBody>
          <a:bodyPr/>
          <a:lstStyle/>
          <a:p>
            <a:r>
              <a:rPr lang="en-AU" dirty="0"/>
              <a:t>Visible learning</a:t>
            </a:r>
          </a:p>
        </p:txBody>
      </p:sp>
      <p:sp>
        <p:nvSpPr>
          <p:cNvPr id="6" name="Text Placeholder 5">
            <a:extLst>
              <a:ext uri="{FF2B5EF4-FFF2-40B4-BE49-F238E27FC236}">
                <a16:creationId xmlns:a16="http://schemas.microsoft.com/office/drawing/2014/main" id="{B952C598-7CA8-A899-A9EC-D8382240FDA4}"/>
              </a:ext>
            </a:extLst>
          </p:cNvPr>
          <p:cNvSpPr>
            <a:spLocks noGrp="1"/>
          </p:cNvSpPr>
          <p:nvPr>
            <p:ph type="body" sz="quarter" idx="19"/>
          </p:nvPr>
        </p:nvSpPr>
        <p:spPr/>
        <p:txBody>
          <a:bodyPr/>
          <a:lstStyle/>
          <a:p>
            <a:pPr marL="0" lvl="2" indent="0">
              <a:spcBef>
                <a:spcPts val="1200"/>
              </a:spcBef>
              <a:spcAft>
                <a:spcPts val="1000"/>
              </a:spcAft>
              <a:buNone/>
            </a:pPr>
            <a:r>
              <a:rPr lang="en-AU" sz="2000" b="1" dirty="0">
                <a:effectLst/>
                <a:ea typeface="SimSun" panose="02010600030101010101" pitchFamily="2" charset="-122"/>
              </a:rPr>
              <a:t>Learning intentions</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To be able to explain that the ratio between sides of a right-angled triangle remains the same if the angle is the same, regardless of size.</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To be able to use ratios to find the heights of objects. </a:t>
            </a:r>
          </a:p>
          <a:p>
            <a:pPr marL="0" lvl="2" indent="0">
              <a:spcBef>
                <a:spcPts val="1200"/>
              </a:spcBef>
              <a:spcAft>
                <a:spcPts val="1000"/>
              </a:spcAft>
              <a:buNone/>
            </a:pPr>
            <a:r>
              <a:rPr lang="en-AU" sz="2000" b="1" dirty="0">
                <a:effectLst/>
                <a:ea typeface="SimSun" panose="02010600030101010101" pitchFamily="2" charset="-122"/>
              </a:rPr>
              <a:t>Success criteria</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I can use a clinometer to find positions that give desired angles towards tall objects.</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I can use ratios in right-angled triangles to predict the heights of objects.</a:t>
            </a:r>
          </a:p>
        </p:txBody>
      </p:sp>
    </p:spTree>
    <p:extLst>
      <p:ext uri="{BB962C8B-B14F-4D97-AF65-F5344CB8AC3E}">
        <p14:creationId xmlns:p14="http://schemas.microsoft.com/office/powerpoint/2010/main" val="300504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3CC01-BC6D-249F-D3B5-5B6405380837}"/>
              </a:ext>
            </a:extLst>
          </p:cNvPr>
          <p:cNvSpPr>
            <a:spLocks noGrp="1"/>
          </p:cNvSpPr>
          <p:nvPr>
            <p:ph type="title"/>
          </p:nvPr>
        </p:nvSpPr>
        <p:spPr/>
        <p:txBody>
          <a:bodyPr wrap="square" anchor="ctr">
            <a:normAutofit/>
          </a:bodyPr>
          <a:lstStyle/>
          <a:p>
            <a:r>
              <a:rPr lang="en-AU" dirty="0"/>
              <a:t>Larger and smaller angles – part 2</a:t>
            </a:r>
          </a:p>
        </p:txBody>
      </p:sp>
      <p:sp>
        <p:nvSpPr>
          <p:cNvPr id="20" name="Text Placeholder 4">
            <a:extLst>
              <a:ext uri="{FF2B5EF4-FFF2-40B4-BE49-F238E27FC236}">
                <a16:creationId xmlns:a16="http://schemas.microsoft.com/office/drawing/2014/main" id="{520D5A6A-DE8C-7141-8E42-B37885B77A21}"/>
              </a:ext>
            </a:extLst>
          </p:cNvPr>
          <p:cNvSpPr>
            <a:spLocks noGrp="1"/>
          </p:cNvSpPr>
          <p:nvPr>
            <p:ph type="body" sz="quarter" idx="18"/>
          </p:nvPr>
        </p:nvSpPr>
        <p:spPr/>
        <p:txBody>
          <a:bodyPr>
            <a:noAutofit/>
          </a:bodyPr>
          <a:lstStyle/>
          <a:p>
            <a:r>
              <a:rPr lang="en-US" dirty="0"/>
              <a:t>Launch</a:t>
            </a:r>
          </a:p>
        </p:txBody>
      </p:sp>
      <mc:AlternateContent xmlns:mc="http://schemas.openxmlformats.org/markup-compatibility/2006" xmlns:a14="http://schemas.microsoft.com/office/drawing/2010/main">
        <mc:Choice Requires="a14">
          <p:sp>
            <p:nvSpPr>
              <p:cNvPr id="5" name="Text Placeholder 4">
                <a:extLst>
                  <a:ext uri="{FF2B5EF4-FFF2-40B4-BE49-F238E27FC236}">
                    <a16:creationId xmlns:a16="http://schemas.microsoft.com/office/drawing/2014/main" id="{36CBD41B-3A3A-B0EF-B5AA-F5E19CE4E351}"/>
                  </a:ext>
                </a:extLst>
              </p:cNvPr>
              <p:cNvSpPr>
                <a:spLocks noGrp="1"/>
              </p:cNvSpPr>
              <p:nvPr>
                <p:ph type="body" sz="quarter" idx="13"/>
              </p:nvPr>
            </p:nvSpPr>
            <p:spPr>
              <a:xfrm>
                <a:off x="359999" y="2339999"/>
                <a:ext cx="4850519" cy="3960000"/>
              </a:xfrm>
            </p:spPr>
            <p:txBody>
              <a:bodyPr vert="horz" wrap="square" lIns="0" tIns="45720" rIns="91440" bIns="45720" rtlCol="0">
                <a:noAutofit/>
              </a:bodyPr>
              <a:lstStyle/>
              <a:p>
                <a:pPr marL="342900" lvl="0" indent="-342900">
                  <a:spcBef>
                    <a:spcPts val="400"/>
                  </a:spcBef>
                  <a:buFont typeface="Symbol" panose="05050102010706020507" pitchFamily="18" charset="2"/>
                  <a:buChar char=""/>
                  <a:tabLst>
                    <a:tab pos="228600" algn="l"/>
                    <a:tab pos="414020" algn="l"/>
                  </a:tabLst>
                </a:pPr>
                <a:r>
                  <a:rPr lang="en-AU" sz="1800" dirty="0">
                    <a:effectLst/>
                  </a:rPr>
                  <a:t>What if we can’t get back far enough to form a </a:t>
                </a:r>
                <a14:m>
                  <m:oMath xmlns:m="http://schemas.openxmlformats.org/officeDocument/2006/math">
                    <m:r>
                      <a:rPr lang="en-AU" sz="1800" b="0" i="1" smtClean="0">
                        <a:effectLst/>
                        <a:latin typeface="Cambria Math" panose="02040503050406030204" pitchFamily="18" charset="0"/>
                      </a:rPr>
                      <m:t>45°</m:t>
                    </m:r>
                  </m:oMath>
                </a14:m>
                <a:r>
                  <a:rPr lang="en-AU" sz="1800" dirty="0">
                    <a:effectLst/>
                  </a:rPr>
                  <a:t> angle?</a:t>
                </a:r>
              </a:p>
              <a:p>
                <a:pPr marL="342900" lvl="0" indent="-342900">
                  <a:spcBef>
                    <a:spcPts val="400"/>
                  </a:spcBef>
                  <a:buFont typeface="Symbol" panose="05050102010706020507" pitchFamily="18" charset="2"/>
                  <a:buChar char=""/>
                  <a:tabLst>
                    <a:tab pos="228600" algn="l"/>
                    <a:tab pos="414020" algn="l"/>
                  </a:tabLst>
                </a:pPr>
                <a:r>
                  <a:rPr lang="en-AU" sz="1800" dirty="0"/>
                  <a:t>How could we measure the height in this scenario?</a:t>
                </a:r>
                <a:endParaRPr lang="en-AU" sz="1800" dirty="0">
                  <a:effectLst/>
                </a:endParaRPr>
              </a:p>
              <a:p>
                <a:pPr marL="342900" lvl="0" indent="-342900">
                  <a:spcBef>
                    <a:spcPts val="400"/>
                  </a:spcBef>
                  <a:buFont typeface="Symbol" panose="05050102010706020507" pitchFamily="18" charset="2"/>
                  <a:buChar char=""/>
                  <a:tabLst>
                    <a:tab pos="228600" algn="l"/>
                    <a:tab pos="414020" algn="l"/>
                  </a:tabLst>
                </a:pPr>
                <a:r>
                  <a:rPr lang="en-AU" sz="1800" dirty="0"/>
                  <a:t>What if we can’t get close enough to form a </a:t>
                </a:r>
                <a14:m>
                  <m:oMath xmlns:m="http://schemas.openxmlformats.org/officeDocument/2006/math">
                    <m:r>
                      <a:rPr lang="en-AU" sz="1800" b="0" i="1" smtClean="0">
                        <a:latin typeface="Cambria Math" panose="02040503050406030204" pitchFamily="18" charset="0"/>
                      </a:rPr>
                      <m:t>45°</m:t>
                    </m:r>
                  </m:oMath>
                </a14:m>
                <a:r>
                  <a:rPr lang="en-AU" sz="1800" dirty="0">
                    <a:effectLst/>
                  </a:rPr>
                  <a:t> angle?</a:t>
                </a:r>
              </a:p>
              <a:p>
                <a:pPr marL="342900" lvl="0" indent="-342900">
                  <a:spcBef>
                    <a:spcPts val="400"/>
                  </a:spcBef>
                  <a:buFont typeface="Symbol" panose="05050102010706020507" pitchFamily="18" charset="2"/>
                  <a:buChar char=""/>
                  <a:tabLst>
                    <a:tab pos="228600" algn="l"/>
                    <a:tab pos="414020" algn="l"/>
                  </a:tabLst>
                </a:pPr>
                <a:r>
                  <a:rPr lang="en-AU" sz="1800" dirty="0"/>
                  <a:t>How could we measure the height in this scenario?</a:t>
                </a:r>
              </a:p>
              <a:p>
                <a:pPr marL="342900" lvl="0" indent="-342900">
                  <a:spcBef>
                    <a:spcPts val="400"/>
                  </a:spcBef>
                  <a:buFont typeface="Symbol" panose="05050102010706020507" pitchFamily="18" charset="2"/>
                  <a:buChar char=""/>
                  <a:tabLst>
                    <a:tab pos="228600" algn="l"/>
                    <a:tab pos="414020" algn="l"/>
                  </a:tabLst>
                </a:pPr>
                <a:endParaRPr lang="en-AU" sz="1800" dirty="0">
                  <a:effectLst/>
                </a:endParaRPr>
              </a:p>
              <a:p>
                <a:endParaRPr lang="en-US" sz="1800" dirty="0"/>
              </a:p>
            </p:txBody>
          </p:sp>
        </mc:Choice>
        <mc:Fallback xmlns="">
          <p:sp>
            <p:nvSpPr>
              <p:cNvPr id="5" name="Text Placeholder 4">
                <a:extLst>
                  <a:ext uri="{FF2B5EF4-FFF2-40B4-BE49-F238E27FC236}">
                    <a16:creationId xmlns:a16="http://schemas.microsoft.com/office/drawing/2014/main" id="{36CBD41B-3A3A-B0EF-B5AA-F5E19CE4E351}"/>
                  </a:ext>
                </a:extLst>
              </p:cNvPr>
              <p:cNvSpPr>
                <a:spLocks noGrp="1" noRot="1" noChangeAspect="1" noMove="1" noResize="1" noEditPoints="1" noAdjustHandles="1" noChangeArrowheads="1" noChangeShapeType="1" noTextEdit="1"/>
              </p:cNvSpPr>
              <p:nvPr>
                <p:ph type="body" sz="quarter" idx="13"/>
              </p:nvPr>
            </p:nvSpPr>
            <p:spPr>
              <a:xfrm>
                <a:off x="359999" y="2339999"/>
                <a:ext cx="4850519" cy="3960000"/>
              </a:xfrm>
              <a:blipFill>
                <a:blip r:embed="rId3"/>
                <a:stretch>
                  <a:fillRect l="-2889" r="-251" b="-2311"/>
                </a:stretch>
              </a:blipFill>
            </p:spPr>
            <p:txBody>
              <a:bodyPr/>
              <a:lstStyle/>
              <a:p>
                <a:r>
                  <a:rPr lang="en-AU">
                    <a:noFill/>
                  </a:rPr>
                  <a:t> </a:t>
                </a:r>
              </a:p>
            </p:txBody>
          </p:sp>
        </mc:Fallback>
      </mc:AlternateContent>
      <p:pic>
        <p:nvPicPr>
          <p:cNvPr id="3" name="Picture 2" descr="A tree, with a person standing on the ground next to it. A line is drawn from the person to the top of the tree which makes an angle of 45 degrees with the ground. ">
            <a:extLst>
              <a:ext uri="{FF2B5EF4-FFF2-40B4-BE49-F238E27FC236}">
                <a16:creationId xmlns:a16="http://schemas.microsoft.com/office/drawing/2014/main" id="{58E9DD91-A6C1-D14F-205B-1DEC4D6ABE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480000" y="2339999"/>
            <a:ext cx="4850520" cy="4123485"/>
          </a:xfrm>
          <a:prstGeom prst="rect">
            <a:avLst/>
          </a:prstGeom>
          <a:noFill/>
          <a:ln>
            <a:noFill/>
          </a:ln>
        </p:spPr>
      </p:pic>
      <p:sp>
        <p:nvSpPr>
          <p:cNvPr id="4" name="Thought Bubble: Cloud 3">
            <a:extLst>
              <a:ext uri="{FF2B5EF4-FFF2-40B4-BE49-F238E27FC236}">
                <a16:creationId xmlns:a16="http://schemas.microsoft.com/office/drawing/2014/main" id="{43C4E752-A326-C2D2-58C0-29BCD1B20708}"/>
              </a:ext>
            </a:extLst>
          </p:cNvPr>
          <p:cNvSpPr/>
          <p:nvPr/>
        </p:nvSpPr>
        <p:spPr>
          <a:xfrm>
            <a:off x="5574171" y="1358895"/>
            <a:ext cx="2633657" cy="1512952"/>
          </a:xfrm>
          <a:prstGeom prst="cloudCallout">
            <a:avLst>
              <a:gd name="adj1" fmla="val -44237"/>
              <a:gd name="adj2" fmla="val 59325"/>
            </a:avLst>
          </a:prstGeom>
          <a:solidFill>
            <a:srgbClr val="3E7E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Think pair share</a:t>
            </a:r>
          </a:p>
        </p:txBody>
      </p:sp>
      <p:sp>
        <p:nvSpPr>
          <p:cNvPr id="27" name="Slide Number Placeholder 3">
            <a:extLst>
              <a:ext uri="{FF2B5EF4-FFF2-40B4-BE49-F238E27FC236}">
                <a16:creationId xmlns:a16="http://schemas.microsoft.com/office/drawing/2014/main" id="{2A754D39-E0AD-6E34-FF34-718EF9B0FA9E}"/>
              </a:ext>
              <a:ext uri="{C183D7F6-B498-43B3-948B-1728B52AA6E4}">
                <adec:decorative xmlns:adec="http://schemas.microsoft.com/office/drawing/2017/decorative" val="1"/>
              </a:ext>
            </a:extLst>
          </p:cNvPr>
          <p:cNvSpPr>
            <a:spLocks noGrp="1"/>
          </p:cNvSpPr>
          <p:nvPr>
            <p:ph type="sldNum" sz="quarter" idx="14"/>
          </p:nvPr>
        </p:nvSpPr>
        <p:spPr/>
        <p:txBody>
          <a:bodyPr/>
          <a:lstStyle/>
          <a:p>
            <a:pPr>
              <a:spcAft>
                <a:spcPts val="600"/>
              </a:spcAft>
            </a:pPr>
            <a:fld id="{53F625F3-B677-4D46-AEB5-DC449A9DF797}" type="slidenum">
              <a:rPr lang="en-AU" smtClean="0"/>
              <a:pPr>
                <a:spcAft>
                  <a:spcPts val="600"/>
                </a:spcAft>
              </a:pPr>
              <a:t>3</a:t>
            </a:fld>
            <a:endParaRPr lang="en-AU"/>
          </a:p>
        </p:txBody>
      </p:sp>
    </p:spTree>
    <p:extLst>
      <p:ext uri="{BB962C8B-B14F-4D97-AF65-F5344CB8AC3E}">
        <p14:creationId xmlns:p14="http://schemas.microsoft.com/office/powerpoint/2010/main" val="3115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440BEA6-ED27-E921-DC70-D230849A59FF}"/>
              </a:ext>
            </a:extLst>
          </p:cNvPr>
          <p:cNvSpPr>
            <a:spLocks noGrp="1"/>
          </p:cNvSpPr>
          <p:nvPr>
            <p:ph type="title"/>
          </p:nvPr>
        </p:nvSpPr>
        <p:spPr/>
        <p:txBody>
          <a:bodyPr/>
          <a:lstStyle/>
          <a:p>
            <a:r>
              <a:rPr lang="en-AU" dirty="0"/>
              <a:t>Larger and smaller angles – part 3</a:t>
            </a:r>
            <a:endParaRPr lang="en-US" dirty="0"/>
          </a:p>
        </p:txBody>
      </p:sp>
      <p:sp>
        <p:nvSpPr>
          <p:cNvPr id="19" name="Text Placeholder 6">
            <a:extLst>
              <a:ext uri="{FF2B5EF4-FFF2-40B4-BE49-F238E27FC236}">
                <a16:creationId xmlns:a16="http://schemas.microsoft.com/office/drawing/2014/main" id="{D2B8D659-377C-CECF-C0BE-9540A3B3B52F}"/>
              </a:ext>
            </a:extLst>
          </p:cNvPr>
          <p:cNvSpPr>
            <a:spLocks noGrp="1"/>
          </p:cNvSpPr>
          <p:nvPr>
            <p:ph type="body" sz="quarter" idx="18"/>
          </p:nvPr>
        </p:nvSpPr>
        <p:spPr/>
        <p:txBody>
          <a:bodyPr/>
          <a:lstStyle/>
          <a:p>
            <a:r>
              <a:rPr lang="en-US" dirty="0"/>
              <a:t>Explore</a:t>
            </a:r>
          </a:p>
        </p:txBody>
      </p:sp>
      <p:sp>
        <p:nvSpPr>
          <p:cNvPr id="17" name="Text Placeholder 4">
            <a:extLst>
              <a:ext uri="{FF2B5EF4-FFF2-40B4-BE49-F238E27FC236}">
                <a16:creationId xmlns:a16="http://schemas.microsoft.com/office/drawing/2014/main" id="{D48E8665-023E-C908-F85B-EF5D67525181}"/>
              </a:ext>
            </a:extLst>
          </p:cNvPr>
          <p:cNvSpPr>
            <a:spLocks noGrp="1"/>
          </p:cNvSpPr>
          <p:nvPr>
            <p:ph type="body" sz="quarter" idx="13"/>
          </p:nvPr>
        </p:nvSpPr>
        <p:spPr/>
        <p:txBody>
          <a:bodyPr/>
          <a:lstStyle/>
          <a:p>
            <a:pPr marL="285750" indent="-285750">
              <a:buFont typeface="Arial" panose="020B0604020202020204" pitchFamily="34" charset="0"/>
              <a:buChar char="•"/>
            </a:pPr>
            <a:r>
              <a:rPr lang="en-US" sz="1800" dirty="0"/>
              <a:t>Predict the height of the tree. </a:t>
            </a:r>
          </a:p>
          <a:p>
            <a:pPr marL="285750" indent="-285750">
              <a:buFont typeface="Arial" panose="020B0604020202020204" pitchFamily="34" charset="0"/>
              <a:buChar char="•"/>
            </a:pPr>
            <a:r>
              <a:rPr lang="en-US" sz="1800" dirty="0"/>
              <a:t>How do you know?</a:t>
            </a:r>
          </a:p>
        </p:txBody>
      </p:sp>
      <p:pic>
        <p:nvPicPr>
          <p:cNvPr id="2" name="Picture 1" descr="A wall, with a person standing to the right of it and a tree to the right of the person. The person is 8m from the base of the tree. A line is drawn from the person to the top of the tree, the angle between this line and the ground is 63 degrees. ">
            <a:extLst>
              <a:ext uri="{FF2B5EF4-FFF2-40B4-BE49-F238E27FC236}">
                <a16:creationId xmlns:a16="http://schemas.microsoft.com/office/drawing/2014/main" id="{CC1E1A74-E79A-F125-8A6A-A6B132417531}"/>
              </a:ext>
            </a:extLst>
          </p:cNvPr>
          <p:cNvPicPr>
            <a:picLocks noChangeAspect="1"/>
          </p:cNvPicPr>
          <p:nvPr/>
        </p:nvPicPr>
        <p:blipFill>
          <a:blip r:embed="rId3"/>
          <a:stretch>
            <a:fillRect/>
          </a:stretch>
        </p:blipFill>
        <p:spPr>
          <a:xfrm>
            <a:off x="6480000" y="2340000"/>
            <a:ext cx="5191290" cy="4401000"/>
          </a:xfrm>
          <a:prstGeom prst="rect">
            <a:avLst/>
          </a:prstGeom>
        </p:spPr>
      </p:pic>
      <p:sp>
        <p:nvSpPr>
          <p:cNvPr id="4" name="Slide Number Placeholder 3">
            <a:extLst>
              <a:ext uri="{FF2B5EF4-FFF2-40B4-BE49-F238E27FC236}">
                <a16:creationId xmlns:a16="http://schemas.microsoft.com/office/drawing/2014/main" id="{21A36C1C-0535-9CC5-217F-C197B876511C}"/>
              </a:ext>
              <a:ext uri="{C183D7F6-B498-43B3-948B-1728B52AA6E4}">
                <adec:decorative xmlns:adec="http://schemas.microsoft.com/office/drawing/2017/decorative" val="1"/>
              </a:ext>
            </a:extLst>
          </p:cNvPr>
          <p:cNvSpPr>
            <a:spLocks noGrp="1"/>
          </p:cNvSpPr>
          <p:nvPr>
            <p:ph type="sldNum" sz="quarter" idx="14"/>
          </p:nvPr>
        </p:nvSpPr>
        <p:spPr/>
        <p:txBody>
          <a:bodyPr anchor="b">
            <a:normAutofit lnSpcReduction="10000"/>
          </a:bodyPr>
          <a:lstStyle/>
          <a:p>
            <a:pPr>
              <a:spcAft>
                <a:spcPts val="600"/>
              </a:spcAft>
            </a:pPr>
            <a:fld id="{53F625F3-B677-4D46-AEB5-DC449A9DF797}" type="slidenum">
              <a:rPr lang="en-AU" smtClean="0"/>
              <a:pPr>
                <a:spcAft>
                  <a:spcPts val="600"/>
                </a:spcAft>
              </a:pPr>
              <a:t>4</a:t>
            </a:fld>
            <a:endParaRPr lang="en-AU"/>
          </a:p>
        </p:txBody>
      </p:sp>
    </p:spTree>
    <p:extLst>
      <p:ext uri="{BB962C8B-B14F-4D97-AF65-F5344CB8AC3E}">
        <p14:creationId xmlns:p14="http://schemas.microsoft.com/office/powerpoint/2010/main" val="472954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1D37691-B809-E998-D3E8-D3BDA3AB893D}"/>
              </a:ext>
            </a:extLst>
          </p:cNvPr>
          <p:cNvSpPr>
            <a:spLocks noGrp="1"/>
          </p:cNvSpPr>
          <p:nvPr>
            <p:ph type="title"/>
          </p:nvPr>
        </p:nvSpPr>
        <p:spPr/>
        <p:txBody>
          <a:bodyPr/>
          <a:lstStyle/>
          <a:p>
            <a:r>
              <a:rPr lang="en-AU" dirty="0"/>
              <a:t>Larger and smaller angles – part 4</a:t>
            </a:r>
            <a:endParaRPr lang="en-US" dirty="0"/>
          </a:p>
        </p:txBody>
      </p:sp>
      <p:sp>
        <p:nvSpPr>
          <p:cNvPr id="17" name="Text Placeholder 4">
            <a:extLst>
              <a:ext uri="{FF2B5EF4-FFF2-40B4-BE49-F238E27FC236}">
                <a16:creationId xmlns:a16="http://schemas.microsoft.com/office/drawing/2014/main" id="{706EB2AB-41F4-2F07-DA2B-6AB7CDBAB294}"/>
              </a:ext>
            </a:extLst>
          </p:cNvPr>
          <p:cNvSpPr>
            <a:spLocks noGrp="1"/>
          </p:cNvSpPr>
          <p:nvPr>
            <p:ph type="body" sz="quarter" idx="18"/>
          </p:nvPr>
        </p:nvSpPr>
        <p:spPr/>
        <p:txBody>
          <a:bodyPr/>
          <a:lstStyle/>
          <a:p>
            <a:r>
              <a:rPr lang="en-US" dirty="0"/>
              <a:t>Explore</a:t>
            </a:r>
          </a:p>
        </p:txBody>
      </p:sp>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0D21B6DB-D40F-D5A0-FE52-1A9C58BD464C}"/>
                  </a:ext>
                </a:extLst>
              </p:cNvPr>
              <p:cNvGraphicFramePr>
                <a:graphicFrameLocks noGrp="1"/>
              </p:cNvGraphicFramePr>
              <p:nvPr>
                <p:extLst>
                  <p:ext uri="{D42A27DB-BD31-4B8C-83A1-F6EECF244321}">
                    <p14:modId xmlns:p14="http://schemas.microsoft.com/office/powerpoint/2010/main" val="773015304"/>
                  </p:ext>
                </p:extLst>
              </p:nvPr>
            </p:nvGraphicFramePr>
            <p:xfrm>
              <a:off x="928915" y="1580792"/>
              <a:ext cx="10334170" cy="4470358"/>
            </p:xfrm>
            <a:graphic>
              <a:graphicData uri="http://schemas.openxmlformats.org/drawingml/2006/table">
                <a:tbl>
                  <a:tblPr firstRow="1" firstCol="1" bandRow="1">
                    <a:tableStyleId>{3B4B98B0-60AC-42C2-AFA5-B58CD77FA1E5}</a:tableStyleId>
                  </a:tblPr>
                  <a:tblGrid>
                    <a:gridCol w="2818471">
                      <a:extLst>
                        <a:ext uri="{9D8B030D-6E8A-4147-A177-3AD203B41FA5}">
                          <a16:colId xmlns:a16="http://schemas.microsoft.com/office/drawing/2014/main" val="2753771048"/>
                        </a:ext>
                      </a:extLst>
                    </a:gridCol>
                    <a:gridCol w="1296730">
                      <a:extLst>
                        <a:ext uri="{9D8B030D-6E8A-4147-A177-3AD203B41FA5}">
                          <a16:colId xmlns:a16="http://schemas.microsoft.com/office/drawing/2014/main" val="2268159217"/>
                        </a:ext>
                      </a:extLst>
                    </a:gridCol>
                    <a:gridCol w="1296730">
                      <a:extLst>
                        <a:ext uri="{9D8B030D-6E8A-4147-A177-3AD203B41FA5}">
                          <a16:colId xmlns:a16="http://schemas.microsoft.com/office/drawing/2014/main" val="3341490576"/>
                        </a:ext>
                      </a:extLst>
                    </a:gridCol>
                    <a:gridCol w="1919105">
                      <a:extLst>
                        <a:ext uri="{9D8B030D-6E8A-4147-A177-3AD203B41FA5}">
                          <a16:colId xmlns:a16="http://schemas.microsoft.com/office/drawing/2014/main" val="349453117"/>
                        </a:ext>
                      </a:extLst>
                    </a:gridCol>
                    <a:gridCol w="3003134">
                      <a:extLst>
                        <a:ext uri="{9D8B030D-6E8A-4147-A177-3AD203B41FA5}">
                          <a16:colId xmlns:a16="http://schemas.microsoft.com/office/drawing/2014/main" val="2426490276"/>
                        </a:ext>
                      </a:extLst>
                    </a:gridCol>
                  </a:tblGrid>
                  <a:tr h="699888">
                    <a:tc>
                      <a:txBody>
                        <a:bodyPr/>
                        <a:lstStyle/>
                        <a:p>
                          <a:pPr algn="ctr" fontAlgn="base">
                            <a:lnSpc>
                              <a:spcPct val="115000"/>
                            </a:lnSpc>
                            <a:spcBef>
                              <a:spcPts val="1200"/>
                            </a:spcBef>
                          </a:pPr>
                          <a:r>
                            <a:rPr lang="en-AU" sz="1800" dirty="0">
                              <a:effectLst/>
                            </a:rPr>
                            <a:t>Height to base ratio</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Height</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Base</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Approximate angle</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Test: Does the angle always cause this ratio?</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48841657"/>
                      </a:ext>
                    </a:extLst>
                  </a:tr>
                  <a:tr h="364046">
                    <a:tc>
                      <a:txBody>
                        <a:bodyPr/>
                        <a:lstStyle/>
                        <a:p>
                          <a:pPr algn="ctr" fontAlgn="base">
                            <a:lnSpc>
                              <a:spcPct val="115000"/>
                            </a:lnSpc>
                            <a:spcBef>
                              <a:spcPts val="1200"/>
                            </a:spcBef>
                          </a:pPr>
                          <a:r>
                            <a:rPr lang="en-AU" sz="1800" dirty="0">
                              <a:effectLst/>
                            </a:rPr>
                            <a:t>1:1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4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4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14:m>
                            <m:oMathPara xmlns:m="http://schemas.openxmlformats.org/officeDocument/2006/math">
                              <m:oMathParaPr>
                                <m:jc m:val="centerGroup"/>
                              </m:oMathParaPr>
                              <m:oMath xmlns:m="http://schemas.openxmlformats.org/officeDocument/2006/math">
                                <m:sSup>
                                  <m:sSupPr>
                                    <m:ctrlPr>
                                      <a:rPr lang="en-AU" sz="1800" i="1">
                                        <a:effectLst/>
                                        <a:latin typeface="Cambria Math" panose="02040503050406030204" pitchFamily="18" charset="0"/>
                                      </a:rPr>
                                    </m:ctrlPr>
                                  </m:sSupPr>
                                  <m:e>
                                    <m:r>
                                      <a:rPr lang="en-AU" sz="1800">
                                        <a:effectLst/>
                                        <a:latin typeface="Cambria Math" panose="02040503050406030204" pitchFamily="18" charset="0"/>
                                      </a:rPr>
                                      <m:t>45</m:t>
                                    </m:r>
                                  </m:e>
                                  <m:sup>
                                    <m:r>
                                      <a:rPr lang="en-AU" sz="1800">
                                        <a:effectLst/>
                                        <a:latin typeface="Cambria Math" panose="02040503050406030204" pitchFamily="18" charset="0"/>
                                      </a:rPr>
                                      <m:t>𝑜</m:t>
                                    </m:r>
                                  </m:sup>
                                </m:sSup>
                              </m:oMath>
                            </m:oMathPara>
                          </a14:m>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Yes</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54514601"/>
                      </a:ext>
                    </a:extLst>
                  </a:tr>
                  <a:tr h="364046">
                    <a:tc>
                      <a:txBody>
                        <a:bodyPr/>
                        <a:lstStyle/>
                        <a:p>
                          <a:pPr algn="ctr" fontAlgn="base">
                            <a:lnSpc>
                              <a:spcPct val="115000"/>
                            </a:lnSpc>
                            <a:spcBef>
                              <a:spcPts val="1200"/>
                            </a:spcBef>
                          </a:pPr>
                          <a:r>
                            <a:rPr lang="en-AU" sz="1800" dirty="0">
                              <a:effectLst/>
                            </a:rPr>
                            <a:t>2:1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6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3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14:m>
                            <m:oMathPara xmlns:m="http://schemas.openxmlformats.org/officeDocument/2006/math">
                              <m:oMathParaPr>
                                <m:jc m:val="centerGroup"/>
                              </m:oMathParaPr>
                              <m:oMath xmlns:m="http://schemas.openxmlformats.org/officeDocument/2006/math">
                                <m:sSup>
                                  <m:sSupPr>
                                    <m:ctrlPr>
                                      <a:rPr lang="en-AU" sz="1800" i="1">
                                        <a:effectLst/>
                                        <a:latin typeface="Cambria Math" panose="02040503050406030204" pitchFamily="18" charset="0"/>
                                      </a:rPr>
                                    </m:ctrlPr>
                                  </m:sSupPr>
                                  <m:e>
                                    <m:r>
                                      <a:rPr lang="en-AU" sz="1800">
                                        <a:effectLst/>
                                        <a:latin typeface="Cambria Math" panose="02040503050406030204" pitchFamily="18" charset="0"/>
                                      </a:rPr>
                                      <m:t>63</m:t>
                                    </m:r>
                                  </m:e>
                                  <m:sup>
                                    <m:r>
                                      <a:rPr lang="en-AU" sz="1800">
                                        <a:effectLst/>
                                        <a:latin typeface="Cambria Math" panose="02040503050406030204" pitchFamily="18" charset="0"/>
                                      </a:rPr>
                                      <m:t>𝑜</m:t>
                                    </m:r>
                                  </m:sup>
                                </m:sSup>
                              </m:oMath>
                            </m:oMathPara>
                          </a14:m>
                          <a:endParaRPr lang="en-AU" sz="1800" dirty="0">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Yes</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6999381"/>
                      </a:ext>
                    </a:extLst>
                  </a:tr>
                  <a:tr h="338042">
                    <a:tc>
                      <a:txBody>
                        <a:bodyPr/>
                        <a:lstStyle/>
                        <a:p>
                          <a:pPr algn="ctr" fontAlgn="base">
                            <a:lnSpc>
                              <a:spcPct val="115000"/>
                            </a:lnSpc>
                            <a:spcBef>
                              <a:spcPts val="1200"/>
                            </a:spcBef>
                          </a:pPr>
                          <a:r>
                            <a:rPr lang="en-AU" sz="1800" dirty="0">
                              <a:effectLst/>
                            </a:rPr>
                            <a:t>3:1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89009062"/>
                      </a:ext>
                    </a:extLst>
                  </a:tr>
                  <a:tr h="338042">
                    <a:tc>
                      <a:txBody>
                        <a:bodyPr/>
                        <a:lstStyle/>
                        <a:p>
                          <a:pPr algn="ctr" fontAlgn="base">
                            <a:lnSpc>
                              <a:spcPct val="115000"/>
                            </a:lnSpc>
                            <a:spcBef>
                              <a:spcPts val="1200"/>
                            </a:spcBef>
                          </a:pPr>
                          <a:r>
                            <a:rPr lang="en-AU" sz="1800" dirty="0">
                              <a:effectLst/>
                            </a:rPr>
                            <a:t>4:1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65153925"/>
                      </a:ext>
                    </a:extLst>
                  </a:tr>
                  <a:tr h="338042">
                    <a:tc>
                      <a:txBody>
                        <a:bodyPr/>
                        <a:lstStyle/>
                        <a:p>
                          <a:pPr algn="ctr" fontAlgn="base">
                            <a:lnSpc>
                              <a:spcPct val="115000"/>
                            </a:lnSpc>
                            <a:spcBef>
                              <a:spcPts val="1200"/>
                            </a:spcBef>
                          </a:pPr>
                          <a:r>
                            <a:rPr lang="en-AU" sz="1800" dirty="0">
                              <a:effectLst/>
                            </a:rPr>
                            <a:t>5:1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5208817"/>
                      </a:ext>
                    </a:extLst>
                  </a:tr>
                  <a:tr h="338042">
                    <a:tc>
                      <a:txBody>
                        <a:bodyPr/>
                        <a:lstStyle/>
                        <a:p>
                          <a:pPr algn="ctr" fontAlgn="base">
                            <a:lnSpc>
                              <a:spcPct val="115000"/>
                            </a:lnSpc>
                            <a:spcBef>
                              <a:spcPts val="1200"/>
                            </a:spcBef>
                          </a:pPr>
                          <a:r>
                            <a:rPr lang="en-AU" sz="1800" dirty="0">
                              <a:effectLst/>
                            </a:rPr>
                            <a:t>10:1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8745607"/>
                      </a:ext>
                    </a:extLst>
                  </a:tr>
                  <a:tr h="338042">
                    <a:tc>
                      <a:txBody>
                        <a:bodyPr/>
                        <a:lstStyle/>
                        <a:p>
                          <a:pPr algn="ctr" fontAlgn="base">
                            <a:lnSpc>
                              <a:spcPct val="115000"/>
                            </a:lnSpc>
                            <a:spcBef>
                              <a:spcPts val="1200"/>
                            </a:spcBef>
                          </a:pPr>
                          <a:r>
                            <a:rPr lang="en-AU" sz="1800" dirty="0">
                              <a:effectLst/>
                            </a:rPr>
                            <a:t>1:2</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42142745"/>
                      </a:ext>
                    </a:extLst>
                  </a:tr>
                  <a:tr h="338042">
                    <a:tc>
                      <a:txBody>
                        <a:bodyPr/>
                        <a:lstStyle/>
                        <a:p>
                          <a:pPr algn="ctr" fontAlgn="base">
                            <a:lnSpc>
                              <a:spcPct val="115000"/>
                            </a:lnSpc>
                            <a:spcBef>
                              <a:spcPts val="1200"/>
                            </a:spcBef>
                          </a:pPr>
                          <a:r>
                            <a:rPr lang="en-AU" sz="1800" dirty="0">
                              <a:effectLst/>
                            </a:rPr>
                            <a:t>1:3</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50753580"/>
                      </a:ext>
                    </a:extLst>
                  </a:tr>
                  <a:tr h="338042">
                    <a:tc>
                      <a:txBody>
                        <a:bodyPr/>
                        <a:lstStyle/>
                        <a:p>
                          <a:pPr algn="ctr" fontAlgn="base">
                            <a:lnSpc>
                              <a:spcPct val="115000"/>
                            </a:lnSpc>
                            <a:spcBef>
                              <a:spcPts val="1200"/>
                            </a:spcBef>
                          </a:pPr>
                          <a:r>
                            <a:rPr lang="en-AU" sz="1800" dirty="0">
                              <a:effectLst/>
                            </a:rPr>
                            <a:t>1:4</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79891398"/>
                      </a:ext>
                    </a:extLst>
                  </a:tr>
                  <a:tr h="338042">
                    <a:tc>
                      <a:txBody>
                        <a:bodyPr/>
                        <a:lstStyle/>
                        <a:p>
                          <a:pPr algn="ctr" fontAlgn="base">
                            <a:lnSpc>
                              <a:spcPct val="115000"/>
                            </a:lnSpc>
                            <a:spcBef>
                              <a:spcPts val="1200"/>
                            </a:spcBef>
                          </a:pPr>
                          <a:r>
                            <a:rPr lang="en-AU" sz="1800" dirty="0">
                              <a:effectLst/>
                            </a:rPr>
                            <a:t>1:5</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13688659"/>
                      </a:ext>
                    </a:extLst>
                  </a:tr>
                  <a:tr h="338042">
                    <a:tc>
                      <a:txBody>
                        <a:bodyPr/>
                        <a:lstStyle/>
                        <a:p>
                          <a:pPr algn="ctr" fontAlgn="base">
                            <a:lnSpc>
                              <a:spcPct val="115000"/>
                            </a:lnSpc>
                            <a:spcBef>
                              <a:spcPts val="1200"/>
                            </a:spcBef>
                          </a:pPr>
                          <a:r>
                            <a:rPr lang="en-AU" sz="1800" dirty="0">
                              <a:effectLst/>
                            </a:rPr>
                            <a:t>1:10</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08831163"/>
                      </a:ext>
                    </a:extLst>
                  </a:tr>
                </a:tbl>
              </a:graphicData>
            </a:graphic>
          </p:graphicFrame>
        </mc:Choice>
        <mc:Fallback xmlns="">
          <p:graphicFrame>
            <p:nvGraphicFramePr>
              <p:cNvPr id="8" name="Table 7">
                <a:extLst>
                  <a:ext uri="{FF2B5EF4-FFF2-40B4-BE49-F238E27FC236}">
                    <a16:creationId xmlns:a16="http://schemas.microsoft.com/office/drawing/2014/main" id="{0D21B6DB-D40F-D5A0-FE52-1A9C58BD464C}"/>
                  </a:ext>
                </a:extLst>
              </p:cNvPr>
              <p:cNvGraphicFramePr>
                <a:graphicFrameLocks noGrp="1"/>
              </p:cNvGraphicFramePr>
              <p:nvPr>
                <p:extLst>
                  <p:ext uri="{D42A27DB-BD31-4B8C-83A1-F6EECF244321}">
                    <p14:modId xmlns:p14="http://schemas.microsoft.com/office/powerpoint/2010/main" val="773015304"/>
                  </p:ext>
                </p:extLst>
              </p:nvPr>
            </p:nvGraphicFramePr>
            <p:xfrm>
              <a:off x="928915" y="1580792"/>
              <a:ext cx="10334170" cy="4470358"/>
            </p:xfrm>
            <a:graphic>
              <a:graphicData uri="http://schemas.openxmlformats.org/drawingml/2006/table">
                <a:tbl>
                  <a:tblPr firstRow="1" firstCol="1" bandRow="1">
                    <a:tableStyleId>{3B4B98B0-60AC-42C2-AFA5-B58CD77FA1E5}</a:tableStyleId>
                  </a:tblPr>
                  <a:tblGrid>
                    <a:gridCol w="2818471">
                      <a:extLst>
                        <a:ext uri="{9D8B030D-6E8A-4147-A177-3AD203B41FA5}">
                          <a16:colId xmlns:a16="http://schemas.microsoft.com/office/drawing/2014/main" val="2753771048"/>
                        </a:ext>
                      </a:extLst>
                    </a:gridCol>
                    <a:gridCol w="1296730">
                      <a:extLst>
                        <a:ext uri="{9D8B030D-6E8A-4147-A177-3AD203B41FA5}">
                          <a16:colId xmlns:a16="http://schemas.microsoft.com/office/drawing/2014/main" val="2268159217"/>
                        </a:ext>
                      </a:extLst>
                    </a:gridCol>
                    <a:gridCol w="1296730">
                      <a:extLst>
                        <a:ext uri="{9D8B030D-6E8A-4147-A177-3AD203B41FA5}">
                          <a16:colId xmlns:a16="http://schemas.microsoft.com/office/drawing/2014/main" val="3341490576"/>
                        </a:ext>
                      </a:extLst>
                    </a:gridCol>
                    <a:gridCol w="1919105">
                      <a:extLst>
                        <a:ext uri="{9D8B030D-6E8A-4147-A177-3AD203B41FA5}">
                          <a16:colId xmlns:a16="http://schemas.microsoft.com/office/drawing/2014/main" val="349453117"/>
                        </a:ext>
                      </a:extLst>
                    </a:gridCol>
                    <a:gridCol w="3003134">
                      <a:extLst>
                        <a:ext uri="{9D8B030D-6E8A-4147-A177-3AD203B41FA5}">
                          <a16:colId xmlns:a16="http://schemas.microsoft.com/office/drawing/2014/main" val="2426490276"/>
                        </a:ext>
                      </a:extLst>
                    </a:gridCol>
                  </a:tblGrid>
                  <a:tr h="699888">
                    <a:tc>
                      <a:txBody>
                        <a:bodyPr/>
                        <a:lstStyle/>
                        <a:p>
                          <a:pPr algn="ctr" fontAlgn="base">
                            <a:lnSpc>
                              <a:spcPct val="115000"/>
                            </a:lnSpc>
                            <a:spcBef>
                              <a:spcPts val="1200"/>
                            </a:spcBef>
                          </a:pPr>
                          <a:r>
                            <a:rPr lang="en-AU" sz="1800" dirty="0">
                              <a:effectLst/>
                            </a:rPr>
                            <a:t>Height to base ratio</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Height</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Base</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Approximate angle</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Test: Does the angle always cause this ratio?</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48841657"/>
                      </a:ext>
                    </a:extLst>
                  </a:tr>
                  <a:tr h="364046">
                    <a:tc>
                      <a:txBody>
                        <a:bodyPr/>
                        <a:lstStyle/>
                        <a:p>
                          <a:pPr algn="ctr" fontAlgn="base">
                            <a:lnSpc>
                              <a:spcPct val="115000"/>
                            </a:lnSpc>
                            <a:spcBef>
                              <a:spcPts val="1200"/>
                            </a:spcBef>
                          </a:pPr>
                          <a:r>
                            <a:rPr lang="en-AU" sz="1800" dirty="0">
                              <a:effectLst/>
                            </a:rPr>
                            <a:t>1:1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4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4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81905" t="-193333" r="-156825" b="-965000"/>
                          </a:stretch>
                        </a:blipFill>
                      </a:tcPr>
                    </a:tc>
                    <a:tc>
                      <a:txBody>
                        <a:bodyPr/>
                        <a:lstStyle/>
                        <a:p>
                          <a:pPr algn="ctr" fontAlgn="base">
                            <a:lnSpc>
                              <a:spcPct val="115000"/>
                            </a:lnSpc>
                            <a:spcBef>
                              <a:spcPts val="1200"/>
                            </a:spcBef>
                          </a:pPr>
                          <a:r>
                            <a:rPr lang="en-AU" sz="1800" dirty="0">
                              <a:effectLst/>
                            </a:rPr>
                            <a:t>Yes</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54514601"/>
                      </a:ext>
                    </a:extLst>
                  </a:tr>
                  <a:tr h="364046">
                    <a:tc>
                      <a:txBody>
                        <a:bodyPr/>
                        <a:lstStyle/>
                        <a:p>
                          <a:pPr algn="ctr" fontAlgn="base">
                            <a:lnSpc>
                              <a:spcPct val="115000"/>
                            </a:lnSpc>
                            <a:spcBef>
                              <a:spcPts val="1200"/>
                            </a:spcBef>
                          </a:pPr>
                          <a:r>
                            <a:rPr lang="en-AU" sz="1800" dirty="0">
                              <a:effectLst/>
                            </a:rPr>
                            <a:t>2:1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6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err="1">
                              <a:effectLst/>
                            </a:rPr>
                            <a:t>eg</a:t>
                          </a:r>
                          <a:r>
                            <a:rPr lang="en-AU" sz="1800" dirty="0">
                              <a:effectLst/>
                            </a:rPr>
                            <a:t> 3 cm</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81905" t="-298305" r="-156825" b="-881356"/>
                          </a:stretch>
                        </a:blipFill>
                      </a:tcPr>
                    </a:tc>
                    <a:tc>
                      <a:txBody>
                        <a:bodyPr/>
                        <a:lstStyle/>
                        <a:p>
                          <a:pPr algn="ctr" fontAlgn="base">
                            <a:lnSpc>
                              <a:spcPct val="115000"/>
                            </a:lnSpc>
                            <a:spcBef>
                              <a:spcPts val="1200"/>
                            </a:spcBef>
                          </a:pPr>
                          <a:r>
                            <a:rPr lang="en-AU" sz="1800" dirty="0">
                              <a:effectLst/>
                            </a:rPr>
                            <a:t>Yes</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6999381"/>
                      </a:ext>
                    </a:extLst>
                  </a:tr>
                  <a:tr h="338042">
                    <a:tc>
                      <a:txBody>
                        <a:bodyPr/>
                        <a:lstStyle/>
                        <a:p>
                          <a:pPr algn="ctr" fontAlgn="base">
                            <a:lnSpc>
                              <a:spcPct val="115000"/>
                            </a:lnSpc>
                            <a:spcBef>
                              <a:spcPts val="1200"/>
                            </a:spcBef>
                          </a:pPr>
                          <a:r>
                            <a:rPr lang="en-AU" sz="1800" dirty="0">
                              <a:effectLst/>
                            </a:rPr>
                            <a:t>3:1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89009062"/>
                      </a:ext>
                    </a:extLst>
                  </a:tr>
                  <a:tr h="338042">
                    <a:tc>
                      <a:txBody>
                        <a:bodyPr/>
                        <a:lstStyle/>
                        <a:p>
                          <a:pPr algn="ctr" fontAlgn="base">
                            <a:lnSpc>
                              <a:spcPct val="115000"/>
                            </a:lnSpc>
                            <a:spcBef>
                              <a:spcPts val="1200"/>
                            </a:spcBef>
                          </a:pPr>
                          <a:r>
                            <a:rPr lang="en-AU" sz="1800" dirty="0">
                              <a:effectLst/>
                            </a:rPr>
                            <a:t>4:1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65153925"/>
                      </a:ext>
                    </a:extLst>
                  </a:tr>
                  <a:tr h="338042">
                    <a:tc>
                      <a:txBody>
                        <a:bodyPr/>
                        <a:lstStyle/>
                        <a:p>
                          <a:pPr algn="ctr" fontAlgn="base">
                            <a:lnSpc>
                              <a:spcPct val="115000"/>
                            </a:lnSpc>
                            <a:spcBef>
                              <a:spcPts val="1200"/>
                            </a:spcBef>
                          </a:pPr>
                          <a:r>
                            <a:rPr lang="en-AU" sz="1800" dirty="0">
                              <a:effectLst/>
                            </a:rPr>
                            <a:t>5:1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5208817"/>
                      </a:ext>
                    </a:extLst>
                  </a:tr>
                  <a:tr h="338042">
                    <a:tc>
                      <a:txBody>
                        <a:bodyPr/>
                        <a:lstStyle/>
                        <a:p>
                          <a:pPr algn="ctr" fontAlgn="base">
                            <a:lnSpc>
                              <a:spcPct val="115000"/>
                            </a:lnSpc>
                            <a:spcBef>
                              <a:spcPts val="1200"/>
                            </a:spcBef>
                          </a:pPr>
                          <a:r>
                            <a:rPr lang="en-AU" sz="1800" dirty="0">
                              <a:effectLst/>
                            </a:rPr>
                            <a:t>10:1</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8745607"/>
                      </a:ext>
                    </a:extLst>
                  </a:tr>
                  <a:tr h="338042">
                    <a:tc>
                      <a:txBody>
                        <a:bodyPr/>
                        <a:lstStyle/>
                        <a:p>
                          <a:pPr algn="ctr" fontAlgn="base">
                            <a:lnSpc>
                              <a:spcPct val="115000"/>
                            </a:lnSpc>
                            <a:spcBef>
                              <a:spcPts val="1200"/>
                            </a:spcBef>
                          </a:pPr>
                          <a:r>
                            <a:rPr lang="en-AU" sz="1800" dirty="0">
                              <a:effectLst/>
                            </a:rPr>
                            <a:t>1:2</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42142745"/>
                      </a:ext>
                    </a:extLst>
                  </a:tr>
                  <a:tr h="338042">
                    <a:tc>
                      <a:txBody>
                        <a:bodyPr/>
                        <a:lstStyle/>
                        <a:p>
                          <a:pPr algn="ctr" fontAlgn="base">
                            <a:lnSpc>
                              <a:spcPct val="115000"/>
                            </a:lnSpc>
                            <a:spcBef>
                              <a:spcPts val="1200"/>
                            </a:spcBef>
                          </a:pPr>
                          <a:r>
                            <a:rPr lang="en-AU" sz="1800" dirty="0">
                              <a:effectLst/>
                            </a:rPr>
                            <a:t>1:3</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50753580"/>
                      </a:ext>
                    </a:extLst>
                  </a:tr>
                  <a:tr h="338042">
                    <a:tc>
                      <a:txBody>
                        <a:bodyPr/>
                        <a:lstStyle/>
                        <a:p>
                          <a:pPr algn="ctr" fontAlgn="base">
                            <a:lnSpc>
                              <a:spcPct val="115000"/>
                            </a:lnSpc>
                            <a:spcBef>
                              <a:spcPts val="1200"/>
                            </a:spcBef>
                          </a:pPr>
                          <a:r>
                            <a:rPr lang="en-AU" sz="1800" dirty="0">
                              <a:effectLst/>
                            </a:rPr>
                            <a:t>1:4</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79891398"/>
                      </a:ext>
                    </a:extLst>
                  </a:tr>
                  <a:tr h="338042">
                    <a:tc>
                      <a:txBody>
                        <a:bodyPr/>
                        <a:lstStyle/>
                        <a:p>
                          <a:pPr algn="ctr" fontAlgn="base">
                            <a:lnSpc>
                              <a:spcPct val="115000"/>
                            </a:lnSpc>
                            <a:spcBef>
                              <a:spcPts val="1200"/>
                            </a:spcBef>
                          </a:pPr>
                          <a:r>
                            <a:rPr lang="en-AU" sz="1800" dirty="0">
                              <a:effectLst/>
                            </a:rPr>
                            <a:t>1:5</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13688659"/>
                      </a:ext>
                    </a:extLst>
                  </a:tr>
                  <a:tr h="338042">
                    <a:tc>
                      <a:txBody>
                        <a:bodyPr/>
                        <a:lstStyle/>
                        <a:p>
                          <a:pPr algn="ctr" fontAlgn="base">
                            <a:lnSpc>
                              <a:spcPct val="115000"/>
                            </a:lnSpc>
                            <a:spcBef>
                              <a:spcPts val="1200"/>
                            </a:spcBef>
                          </a:pPr>
                          <a:r>
                            <a:rPr lang="en-AU" sz="1800" dirty="0">
                              <a:effectLst/>
                            </a:rPr>
                            <a:t>1:10</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a:effectLst/>
                            </a:rPr>
                            <a:t> </a:t>
                          </a:r>
                          <a:endParaRPr lang="en-AU" sz="180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Bef>
                              <a:spcPts val="1200"/>
                            </a:spcBef>
                          </a:pPr>
                          <a:r>
                            <a:rPr lang="en-AU" sz="1800" dirty="0">
                              <a:effectLst/>
                            </a:rPr>
                            <a:t> </a:t>
                          </a:r>
                          <a:endParaRPr lang="en-AU" sz="1800" dirty="0">
                            <a:effectLst/>
                            <a:latin typeface="Arial" panose="020B060402020202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08831163"/>
                      </a:ext>
                    </a:extLst>
                  </a:tr>
                </a:tbl>
              </a:graphicData>
            </a:graphic>
          </p:graphicFrame>
        </mc:Fallback>
      </mc:AlternateContent>
      <p:sp>
        <p:nvSpPr>
          <p:cNvPr id="4" name="Slide Number Placeholder 3">
            <a:extLst>
              <a:ext uri="{FF2B5EF4-FFF2-40B4-BE49-F238E27FC236}">
                <a16:creationId xmlns:a16="http://schemas.microsoft.com/office/drawing/2014/main" id="{0ECC6FF5-90E3-6B5F-3CAB-C50104A81230}"/>
              </a:ext>
              <a:ext uri="{C183D7F6-B498-43B3-948B-1728B52AA6E4}">
                <adec:decorative xmlns:adec="http://schemas.microsoft.com/office/drawing/2017/decorative" val="1"/>
              </a:ext>
            </a:extLst>
          </p:cNvPr>
          <p:cNvSpPr>
            <a:spLocks noGrp="1"/>
          </p:cNvSpPr>
          <p:nvPr>
            <p:ph type="sldNum" sz="quarter" idx="10"/>
          </p:nvPr>
        </p:nvSpPr>
        <p:spPr/>
        <p:txBody>
          <a:bodyPr anchor="b">
            <a:normAutofit lnSpcReduction="10000"/>
          </a:bodyPr>
          <a:lstStyle/>
          <a:p>
            <a:pPr>
              <a:spcAft>
                <a:spcPts val="600"/>
              </a:spcAft>
            </a:pPr>
            <a:fld id="{53F625F3-B677-4D46-AEB5-DC449A9DF797}" type="slidenum">
              <a:rPr lang="en-AU" smtClean="0"/>
              <a:pPr>
                <a:spcAft>
                  <a:spcPts val="600"/>
                </a:spcAft>
              </a:pPr>
              <a:t>5</a:t>
            </a:fld>
            <a:endParaRPr lang="en-AU"/>
          </a:p>
        </p:txBody>
      </p:sp>
    </p:spTree>
    <p:extLst>
      <p:ext uri="{BB962C8B-B14F-4D97-AF65-F5344CB8AC3E}">
        <p14:creationId xmlns:p14="http://schemas.microsoft.com/office/powerpoint/2010/main" val="2347747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3F35B-BE90-7A4A-988B-0ACA0EB152CD}"/>
              </a:ext>
            </a:extLst>
          </p:cNvPr>
          <p:cNvSpPr>
            <a:spLocks noGrp="1"/>
          </p:cNvSpPr>
          <p:nvPr>
            <p:ph type="title"/>
          </p:nvPr>
        </p:nvSpPr>
        <p:spPr/>
        <p:txBody>
          <a:bodyPr/>
          <a:lstStyle/>
          <a:p>
            <a:r>
              <a:rPr lang="en-AU" dirty="0"/>
              <a:t>Larger and smaller angles – part 5</a:t>
            </a:r>
          </a:p>
        </p:txBody>
      </p:sp>
      <p:sp>
        <p:nvSpPr>
          <p:cNvPr id="5" name="Text Placeholder 4">
            <a:extLst>
              <a:ext uri="{FF2B5EF4-FFF2-40B4-BE49-F238E27FC236}">
                <a16:creationId xmlns:a16="http://schemas.microsoft.com/office/drawing/2014/main" id="{86AAD6FF-314A-E1E7-BCB9-6ED972294BF3}"/>
              </a:ext>
            </a:extLst>
          </p:cNvPr>
          <p:cNvSpPr>
            <a:spLocks noGrp="1"/>
          </p:cNvSpPr>
          <p:nvPr>
            <p:ph type="body" sz="quarter" idx="18"/>
          </p:nvPr>
        </p:nvSpPr>
        <p:spPr/>
        <p:txBody>
          <a:bodyPr/>
          <a:lstStyle/>
          <a:p>
            <a:r>
              <a:rPr lang="en-AU" dirty="0"/>
              <a:t>Explore</a:t>
            </a:r>
          </a:p>
        </p:txBody>
      </p:sp>
      <p:sp>
        <p:nvSpPr>
          <p:cNvPr id="7" name="Text Placeholder 6">
            <a:extLst>
              <a:ext uri="{FF2B5EF4-FFF2-40B4-BE49-F238E27FC236}">
                <a16:creationId xmlns:a16="http://schemas.microsoft.com/office/drawing/2014/main" id="{25C9EB9A-6E5F-A4D6-FBA0-FF537D76DC8F}"/>
              </a:ext>
            </a:extLst>
          </p:cNvPr>
          <p:cNvSpPr>
            <a:spLocks noGrp="1"/>
          </p:cNvSpPr>
          <p:nvPr>
            <p:ph sz="half" idx="1"/>
          </p:nvPr>
        </p:nvSpPr>
        <p:spPr>
          <a:xfrm>
            <a:off x="360000" y="1800000"/>
            <a:ext cx="5616000" cy="564752"/>
          </a:xfrm>
        </p:spPr>
        <p:txBody>
          <a:bodyPr/>
          <a:lstStyle/>
          <a:p>
            <a:pPr marL="342900" indent="-342900">
              <a:buFont typeface="Arial" panose="020B0604020202020204" pitchFamily="34" charset="0"/>
              <a:buChar char="•"/>
            </a:pPr>
            <a:r>
              <a:rPr lang="en-AU" sz="1800" dirty="0"/>
              <a:t>Predict the heights of the two trees shown.</a:t>
            </a:r>
          </a:p>
        </p:txBody>
      </p:sp>
      <p:pic>
        <p:nvPicPr>
          <p:cNvPr id="9" name="Picture 8" descr="A point plotted on the ground to the far left, on the ground on the far right is a road with a tree to the right of it. The distance along the ground from the point to the base of the tree is labelled as 150m. There is a line drawn from the point to the top of the tree, the angle between this line and the ground is 5.7 degrees. ">
            <a:extLst>
              <a:ext uri="{FF2B5EF4-FFF2-40B4-BE49-F238E27FC236}">
                <a16:creationId xmlns:a16="http://schemas.microsoft.com/office/drawing/2014/main" id="{4A514D08-EE72-26E0-BB58-E69795F76C49}"/>
              </a:ext>
            </a:extLst>
          </p:cNvPr>
          <p:cNvPicPr>
            <a:picLocks noChangeAspect="1"/>
          </p:cNvPicPr>
          <p:nvPr/>
        </p:nvPicPr>
        <p:blipFill>
          <a:blip r:embed="rId3"/>
          <a:stretch>
            <a:fillRect/>
          </a:stretch>
        </p:blipFill>
        <p:spPr>
          <a:xfrm>
            <a:off x="360000" y="5029249"/>
            <a:ext cx="5834097" cy="1157140"/>
          </a:xfrm>
          <a:prstGeom prst="rect">
            <a:avLst/>
          </a:prstGeom>
        </p:spPr>
      </p:pic>
      <p:pic>
        <p:nvPicPr>
          <p:cNvPr id="8" name="Picture 7" descr="A wall, with a person standing to the right of it and a tree to the right of the person. The person is 8m from the base of the tree. A line is drawn from the person to the top of the tree, the angle between this line and the ground is 78.7 degrees.">
            <a:extLst>
              <a:ext uri="{FF2B5EF4-FFF2-40B4-BE49-F238E27FC236}">
                <a16:creationId xmlns:a16="http://schemas.microsoft.com/office/drawing/2014/main" id="{5A13E2F0-9D8E-9E6E-DDED-D1B7A4B3F49C}"/>
              </a:ext>
            </a:extLst>
          </p:cNvPr>
          <p:cNvPicPr>
            <a:picLocks noChangeAspect="1"/>
          </p:cNvPicPr>
          <p:nvPr/>
        </p:nvPicPr>
        <p:blipFill>
          <a:blip r:embed="rId4"/>
          <a:stretch>
            <a:fillRect/>
          </a:stretch>
        </p:blipFill>
        <p:spPr>
          <a:xfrm>
            <a:off x="6917232" y="1696430"/>
            <a:ext cx="4914768" cy="4489959"/>
          </a:xfrm>
          <a:prstGeom prst="rect">
            <a:avLst/>
          </a:prstGeom>
        </p:spPr>
      </p:pic>
      <p:sp>
        <p:nvSpPr>
          <p:cNvPr id="4" name="Slide Number Placeholder 3">
            <a:extLst>
              <a:ext uri="{FF2B5EF4-FFF2-40B4-BE49-F238E27FC236}">
                <a16:creationId xmlns:a16="http://schemas.microsoft.com/office/drawing/2014/main" id="{906D28B0-2542-D503-1B77-60D4959715BA}"/>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6</a:t>
            </a:fld>
            <a:endParaRPr lang="en-AU"/>
          </a:p>
        </p:txBody>
      </p:sp>
    </p:spTree>
    <p:extLst>
      <p:ext uri="{BB962C8B-B14F-4D97-AF65-F5344CB8AC3E}">
        <p14:creationId xmlns:p14="http://schemas.microsoft.com/office/powerpoint/2010/main" val="2232166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1392D-4350-D71E-765B-3F48126E7320}"/>
              </a:ext>
            </a:extLst>
          </p:cNvPr>
          <p:cNvSpPr>
            <a:spLocks noGrp="1"/>
          </p:cNvSpPr>
          <p:nvPr>
            <p:ph type="title"/>
          </p:nvPr>
        </p:nvSpPr>
        <p:spPr/>
        <p:txBody>
          <a:bodyPr/>
          <a:lstStyle/>
          <a:p>
            <a:r>
              <a:rPr lang="en-AU" dirty="0"/>
              <a:t>Larger and smaller angles – part 6</a:t>
            </a:r>
          </a:p>
        </p:txBody>
      </p:sp>
      <p:sp>
        <p:nvSpPr>
          <p:cNvPr id="7" name="Text Placeholder 6">
            <a:extLst>
              <a:ext uri="{FF2B5EF4-FFF2-40B4-BE49-F238E27FC236}">
                <a16:creationId xmlns:a16="http://schemas.microsoft.com/office/drawing/2014/main" id="{011AEA86-B2A6-2D9F-6812-34833C8B4C60}"/>
              </a:ext>
            </a:extLst>
          </p:cNvPr>
          <p:cNvSpPr>
            <a:spLocks noGrp="1"/>
          </p:cNvSpPr>
          <p:nvPr>
            <p:ph type="body" sz="quarter" idx="18"/>
          </p:nvPr>
        </p:nvSpPr>
        <p:spPr/>
        <p:txBody>
          <a:bodyPr/>
          <a:lstStyle/>
          <a:p>
            <a:r>
              <a:rPr lang="en-AU" dirty="0"/>
              <a:t>Summarise – Exit ticket</a:t>
            </a:r>
          </a:p>
        </p:txBody>
      </p:sp>
      <p:sp>
        <p:nvSpPr>
          <p:cNvPr id="5" name="Text Placeholder 4">
            <a:extLst>
              <a:ext uri="{FF2B5EF4-FFF2-40B4-BE49-F238E27FC236}">
                <a16:creationId xmlns:a16="http://schemas.microsoft.com/office/drawing/2014/main" id="{E581CCC3-D0B1-02F0-533A-15B7A4680EEA}"/>
              </a:ext>
            </a:extLst>
          </p:cNvPr>
          <p:cNvSpPr>
            <a:spLocks noGrp="1"/>
          </p:cNvSpPr>
          <p:nvPr>
            <p:ph type="body" sz="quarter" idx="13"/>
          </p:nvPr>
        </p:nvSpPr>
        <p:spPr/>
        <p:txBody>
          <a:bodyPr/>
          <a:lstStyle/>
          <a:p>
            <a:pPr marL="342900" indent="-342900">
              <a:buFont typeface="Arial" panose="020B0604020202020204" pitchFamily="34" charset="0"/>
              <a:buChar char="•"/>
            </a:pPr>
            <a:r>
              <a:rPr lang="en-AU" sz="1800" dirty="0"/>
              <a:t>How tall is the tree?</a:t>
            </a:r>
          </a:p>
          <a:p>
            <a:pPr marL="342900" indent="-342900">
              <a:buFont typeface="Arial" panose="020B0604020202020204" pitchFamily="34" charset="0"/>
              <a:buChar char="•"/>
            </a:pPr>
            <a:r>
              <a:rPr lang="en-AU" sz="1800" dirty="0"/>
              <a:t>How do you know?</a:t>
            </a:r>
          </a:p>
        </p:txBody>
      </p:sp>
      <p:pic>
        <p:nvPicPr>
          <p:cNvPr id="9" name="Picture 8" descr="A person standing on the ground to the left of a tree. A line is drawn from the base of the tree to the person and labelled, 22 metres. A line is drawn from the person to the top of the tree, the angle between this line and the ground is labelled as 63 degrees. ">
            <a:extLst>
              <a:ext uri="{FF2B5EF4-FFF2-40B4-BE49-F238E27FC236}">
                <a16:creationId xmlns:a16="http://schemas.microsoft.com/office/drawing/2014/main" id="{3E4A072A-BE3A-4973-A369-18CA54158444}"/>
              </a:ext>
            </a:extLst>
          </p:cNvPr>
          <p:cNvPicPr/>
          <p:nvPr/>
        </p:nvPicPr>
        <p:blipFill>
          <a:blip r:embed="rId3"/>
          <a:stretch>
            <a:fillRect/>
          </a:stretch>
        </p:blipFill>
        <p:spPr>
          <a:xfrm>
            <a:off x="7038796" y="2270964"/>
            <a:ext cx="3401204" cy="4335036"/>
          </a:xfrm>
          <a:prstGeom prst="rect">
            <a:avLst/>
          </a:prstGeom>
        </p:spPr>
      </p:pic>
      <p:sp>
        <p:nvSpPr>
          <p:cNvPr id="4" name="Slide Number Placeholder 3">
            <a:extLst>
              <a:ext uri="{FF2B5EF4-FFF2-40B4-BE49-F238E27FC236}">
                <a16:creationId xmlns:a16="http://schemas.microsoft.com/office/drawing/2014/main" id="{258A8E68-16C2-36C3-BD71-10D1AB66926B}"/>
              </a:ext>
              <a:ext uri="{C183D7F6-B498-43B3-948B-1728B52AA6E4}">
                <adec:decorative xmlns:adec="http://schemas.microsoft.com/office/drawing/2017/decorative" val="1"/>
              </a:ext>
            </a:extLst>
          </p:cNvPr>
          <p:cNvSpPr>
            <a:spLocks noGrp="1"/>
          </p:cNvSpPr>
          <p:nvPr>
            <p:ph type="sldNum" sz="quarter" idx="14"/>
          </p:nvPr>
        </p:nvSpPr>
        <p:spPr/>
        <p:txBody>
          <a:bodyPr/>
          <a:lstStyle/>
          <a:p>
            <a:fld id="{53F625F3-B677-4D46-AEB5-DC449A9DF797}" type="slidenum">
              <a:rPr lang="en-AU" smtClean="0"/>
              <a:pPr/>
              <a:t>7</a:t>
            </a:fld>
            <a:endParaRPr lang="en-AU"/>
          </a:p>
        </p:txBody>
      </p:sp>
    </p:spTree>
    <p:extLst>
      <p:ext uri="{BB962C8B-B14F-4D97-AF65-F5344CB8AC3E}">
        <p14:creationId xmlns:p14="http://schemas.microsoft.com/office/powerpoint/2010/main" val="1326425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6CA885B4-7AA3-5446-D386-07872F1258B4}"/>
              </a:ext>
            </a:extLst>
          </p:cNvPr>
          <p:cNvSpPr>
            <a:spLocks noGrp="1"/>
          </p:cNvSpPr>
          <p:nvPr>
            <p:ph type="title"/>
          </p:nvPr>
        </p:nvSpPr>
        <p:spPr/>
        <p:txBody>
          <a:bodyPr/>
          <a:lstStyle/>
          <a:p>
            <a:r>
              <a:rPr lang="en-AU" dirty="0"/>
              <a:t>Larger and smaller angles – part 7</a:t>
            </a:r>
            <a:endParaRPr lang="en-US" dirty="0"/>
          </a:p>
        </p:txBody>
      </p:sp>
      <p:sp>
        <p:nvSpPr>
          <p:cNvPr id="19" name="Text Placeholder 6">
            <a:extLst>
              <a:ext uri="{FF2B5EF4-FFF2-40B4-BE49-F238E27FC236}">
                <a16:creationId xmlns:a16="http://schemas.microsoft.com/office/drawing/2014/main" id="{1E59BD92-FD26-5AE4-2D50-67D755A6BF37}"/>
              </a:ext>
            </a:extLst>
          </p:cNvPr>
          <p:cNvSpPr>
            <a:spLocks noGrp="1"/>
          </p:cNvSpPr>
          <p:nvPr>
            <p:ph type="body" sz="quarter" idx="18"/>
          </p:nvPr>
        </p:nvSpPr>
        <p:spPr/>
        <p:txBody>
          <a:bodyPr/>
          <a:lstStyle/>
          <a:p>
            <a:r>
              <a:rPr lang="en-US" dirty="0" err="1"/>
              <a:t>Summarise</a:t>
            </a:r>
            <a:endParaRPr lang="en-US" dirty="0"/>
          </a:p>
        </p:txBody>
      </p:sp>
      <p:sp>
        <p:nvSpPr>
          <p:cNvPr id="17" name="Text Placeholder 4">
            <a:extLst>
              <a:ext uri="{FF2B5EF4-FFF2-40B4-BE49-F238E27FC236}">
                <a16:creationId xmlns:a16="http://schemas.microsoft.com/office/drawing/2014/main" id="{03BDDEBD-1EF9-4554-AFF0-DFECC4715BB8}"/>
              </a:ext>
            </a:extLst>
          </p:cNvPr>
          <p:cNvSpPr>
            <a:spLocks noGrp="1"/>
          </p:cNvSpPr>
          <p:nvPr>
            <p:ph type="body" sz="quarter" idx="13"/>
          </p:nvPr>
        </p:nvSpPr>
        <p:spPr>
          <a:xfrm>
            <a:off x="360000" y="2339999"/>
            <a:ext cx="5137286" cy="3960000"/>
          </a:xfrm>
        </p:spPr>
        <p:txBody>
          <a:bodyPr/>
          <a:lstStyle/>
          <a:p>
            <a:pPr marL="342900" indent="-342900">
              <a:buFont typeface="Arial" panose="020B0604020202020204" pitchFamily="34" charset="0"/>
              <a:buChar char="•"/>
            </a:pPr>
            <a:r>
              <a:rPr lang="en-AU" sz="1800" dirty="0">
                <a:effectLst/>
                <a:ea typeface="Calibri" panose="020F0502020204030204" pitchFamily="34" charset="0"/>
                <a:cs typeface="Times New Roman" panose="02020603050405020304" pitchFamily="18" charset="0"/>
              </a:rPr>
              <a:t>How do you know that these triangles are similar?</a:t>
            </a:r>
            <a:endParaRPr lang="en-US" sz="1800" dirty="0"/>
          </a:p>
          <a:p>
            <a:pPr marL="342900" indent="-342900">
              <a:buFont typeface="Arial" panose="020B0604020202020204" pitchFamily="34" charset="0"/>
              <a:buChar char="•"/>
            </a:pPr>
            <a:endParaRPr lang="en-US" sz="1800" dirty="0"/>
          </a:p>
        </p:txBody>
      </p:sp>
      <p:pic>
        <p:nvPicPr>
          <p:cNvPr id="8" name="Picture 7" descr="Two right angled triangles drawn side by side, the smaller one is on the left. The smaller triangle is labelled, ABC, with AC the horizontal side and BC the vertical side. AC is labelled as 2 and BC as 4. Angle BAC is labelled as 63 degrees. The larger triangle is labelled, DEF, with DF the horizontal side and EF the vertical side. DF is labelled as 4 and EF as 8. Angle EDF is labelled as 63 degrees. ">
            <a:extLst>
              <a:ext uri="{FF2B5EF4-FFF2-40B4-BE49-F238E27FC236}">
                <a16:creationId xmlns:a16="http://schemas.microsoft.com/office/drawing/2014/main" id="{4641FD1A-EC41-4E36-9881-406FB1C3FFA9}"/>
              </a:ext>
            </a:extLst>
          </p:cNvPr>
          <p:cNvPicPr>
            <a:picLocks noChangeAspect="1"/>
          </p:cNvPicPr>
          <p:nvPr/>
        </p:nvPicPr>
        <p:blipFill>
          <a:blip r:embed="rId3"/>
          <a:stretch>
            <a:fillRect/>
          </a:stretch>
        </p:blipFill>
        <p:spPr>
          <a:xfrm>
            <a:off x="6778854" y="2283328"/>
            <a:ext cx="4183060" cy="4214671"/>
          </a:xfrm>
          <a:prstGeom prst="rect">
            <a:avLst/>
          </a:prstGeom>
          <a:noFill/>
        </p:spPr>
      </p:pic>
      <p:sp>
        <p:nvSpPr>
          <p:cNvPr id="4" name="Slide Number Placeholder 3">
            <a:extLst>
              <a:ext uri="{FF2B5EF4-FFF2-40B4-BE49-F238E27FC236}">
                <a16:creationId xmlns:a16="http://schemas.microsoft.com/office/drawing/2014/main" id="{0F8AA981-848F-B042-7B1D-4C0C460CEBCE}"/>
              </a:ext>
              <a:ext uri="{C183D7F6-B498-43B3-948B-1728B52AA6E4}">
                <adec:decorative xmlns:adec="http://schemas.microsoft.com/office/drawing/2017/decorative" val="1"/>
              </a:ext>
            </a:extLst>
          </p:cNvPr>
          <p:cNvSpPr>
            <a:spLocks noGrp="1"/>
          </p:cNvSpPr>
          <p:nvPr>
            <p:ph type="sldNum" sz="quarter" idx="14"/>
          </p:nvPr>
        </p:nvSpPr>
        <p:spPr/>
        <p:txBody>
          <a:bodyPr anchor="b">
            <a:normAutofit lnSpcReduction="10000"/>
          </a:bodyPr>
          <a:lstStyle/>
          <a:p>
            <a:pPr>
              <a:spcAft>
                <a:spcPts val="600"/>
              </a:spcAft>
            </a:pPr>
            <a:fld id="{53F625F3-B677-4D46-AEB5-DC449A9DF797}" type="slidenum">
              <a:rPr lang="en-AU" smtClean="0"/>
              <a:pPr>
                <a:spcAft>
                  <a:spcPts val="600"/>
                </a:spcAft>
              </a:pPr>
              <a:t>8</a:t>
            </a:fld>
            <a:endParaRPr lang="en-AU"/>
          </a:p>
        </p:txBody>
      </p:sp>
    </p:spTree>
    <p:extLst>
      <p:ext uri="{BB962C8B-B14F-4D97-AF65-F5344CB8AC3E}">
        <p14:creationId xmlns:p14="http://schemas.microsoft.com/office/powerpoint/2010/main" val="3565237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01DFD-4672-433C-9F3E-8635A161011F}"/>
              </a:ext>
            </a:extLst>
          </p:cNvPr>
          <p:cNvSpPr>
            <a:spLocks noGrp="1"/>
          </p:cNvSpPr>
          <p:nvPr>
            <p:ph type="title"/>
          </p:nvPr>
        </p:nvSpPr>
        <p:spPr>
          <a:xfrm>
            <a:off x="359998" y="982800"/>
            <a:ext cx="10260002" cy="522000"/>
          </a:xfrm>
        </p:spPr>
        <p:txBody>
          <a:bodyPr/>
          <a:lstStyle/>
          <a:p>
            <a:r>
              <a:rPr lang="en-AU" dirty="0"/>
              <a:t>Success criteria</a:t>
            </a:r>
          </a:p>
        </p:txBody>
      </p:sp>
      <p:sp>
        <p:nvSpPr>
          <p:cNvPr id="4" name="Text Placeholder 3">
            <a:extLst>
              <a:ext uri="{FF2B5EF4-FFF2-40B4-BE49-F238E27FC236}">
                <a16:creationId xmlns:a16="http://schemas.microsoft.com/office/drawing/2014/main" id="{2E2DC6D2-7072-48A7-C405-F2B5B8BA1377}"/>
              </a:ext>
            </a:extLst>
          </p:cNvPr>
          <p:cNvSpPr>
            <a:spLocks noGrp="1"/>
          </p:cNvSpPr>
          <p:nvPr>
            <p:ph type="body" sz="quarter" idx="19"/>
          </p:nvPr>
        </p:nvSpPr>
        <p:spPr>
          <a:xfrm>
            <a:off x="359998" y="1980000"/>
            <a:ext cx="11496675" cy="4210050"/>
          </a:xfrm>
        </p:spPr>
        <p:txBody>
          <a:bodyPr/>
          <a:lstStyle/>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I can use a clinometer to find positions that give desired angles towards tall objects.</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Times New Roman" panose="02020603050405020304" pitchFamily="18" charset="0"/>
              </a:rPr>
              <a:t>I can use ratios in right-angled triangles to predict the heights of objects.</a:t>
            </a:r>
          </a:p>
          <a:p>
            <a:endParaRPr lang="en-AU" sz="1800" dirty="0"/>
          </a:p>
          <a:p>
            <a:endParaRPr lang="en-AU" sz="1800" dirty="0"/>
          </a:p>
        </p:txBody>
      </p:sp>
    </p:spTree>
    <p:extLst>
      <p:ext uri="{BB962C8B-B14F-4D97-AF65-F5344CB8AC3E}">
        <p14:creationId xmlns:p14="http://schemas.microsoft.com/office/powerpoint/2010/main" val="330619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raft-updated-template.potx" id="{CFB5B524-3546-40BF-AADD-32F92B0624E1}" vid="{4DE3A013-8EF5-4F08-AE49-9E37C639D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920</Words>
  <Application>Microsoft Office PowerPoint</Application>
  <PresentationFormat>Widescreen</PresentationFormat>
  <Paragraphs>126</Paragraphs>
  <Slides>9</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Cambria Math</vt:lpstr>
      <vt:lpstr>Courier New</vt:lpstr>
      <vt:lpstr>Public Sans</vt:lpstr>
      <vt:lpstr>Public Sans Light</vt:lpstr>
      <vt:lpstr>Symbol</vt:lpstr>
      <vt:lpstr>Times New Roman</vt:lpstr>
      <vt:lpstr>NSWG Corporate</vt:lpstr>
      <vt:lpstr>Larger and smaller angles</vt:lpstr>
      <vt:lpstr>Larger and smaller angles – part 1</vt:lpstr>
      <vt:lpstr>Larger and smaller angles – part 2</vt:lpstr>
      <vt:lpstr>Larger and smaller angles – part 3</vt:lpstr>
      <vt:lpstr>Larger and smaller angles – part 4</vt:lpstr>
      <vt:lpstr>Larger and smaller angles – part 5</vt:lpstr>
      <vt:lpstr>Larger and smaller angles – part 6</vt:lpstr>
      <vt:lpstr>Larger and smaller angles – part 7</vt:lpstr>
      <vt:lpstr>Success criteria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 S5 – U2 – L2 – larger and smaller angles</dc:title>
  <dc:creator>NSW Department of Education</dc:creator>
  <dcterms:created xsi:type="dcterms:W3CDTF">2023-04-05T03:51:22Z</dcterms:created>
  <dcterms:modified xsi:type="dcterms:W3CDTF">2023-04-05T03:52:06Z</dcterms:modified>
</cp:coreProperties>
</file>