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3" r:id="rId1"/>
  </p:sldMasterIdLst>
  <p:notesMasterIdLst>
    <p:notesMasterId r:id="rId10"/>
  </p:notesMasterIdLst>
  <p:handoutMasterIdLst>
    <p:handoutMasterId r:id="rId11"/>
  </p:handoutMasterIdLst>
  <p:sldIdLst>
    <p:sldId id="325" r:id="rId2"/>
    <p:sldId id="349" r:id="rId3"/>
    <p:sldId id="328" r:id="rId4"/>
    <p:sldId id="351" r:id="rId5"/>
    <p:sldId id="350" r:id="rId6"/>
    <p:sldId id="352" r:id="rId7"/>
    <p:sldId id="355" r:id="rId8"/>
    <p:sldId id="336" r:id="rId9"/>
  </p:sldIdLst>
  <p:sldSz cx="12192000" cy="6858000"/>
  <p:notesSz cx="9144000" cy="6858000"/>
  <p:defaultTextStyle>
    <a:defPPr>
      <a:defRPr lang="en-US"/>
    </a:defPPr>
    <a:lvl1pPr marL="0" algn="l" defTabSz="457173" rtl="0" eaLnBrk="1" latinLnBrk="0" hangingPunct="1">
      <a:defRPr sz="1800" kern="1200">
        <a:solidFill>
          <a:schemeClr val="tx1"/>
        </a:solidFill>
        <a:latin typeface="+mn-lt"/>
        <a:ea typeface="+mn-ea"/>
        <a:cs typeface="+mn-cs"/>
      </a:defRPr>
    </a:lvl1pPr>
    <a:lvl2pPr marL="457173" algn="l" defTabSz="457173" rtl="0" eaLnBrk="1" latinLnBrk="0" hangingPunct="1">
      <a:defRPr sz="1800" kern="1200">
        <a:solidFill>
          <a:schemeClr val="tx1"/>
        </a:solidFill>
        <a:latin typeface="+mn-lt"/>
        <a:ea typeface="+mn-ea"/>
        <a:cs typeface="+mn-cs"/>
      </a:defRPr>
    </a:lvl2pPr>
    <a:lvl3pPr marL="914347" algn="l" defTabSz="457173" rtl="0" eaLnBrk="1" latinLnBrk="0" hangingPunct="1">
      <a:defRPr sz="1800" kern="1200">
        <a:solidFill>
          <a:schemeClr val="tx1"/>
        </a:solidFill>
        <a:latin typeface="+mn-lt"/>
        <a:ea typeface="+mn-ea"/>
        <a:cs typeface="+mn-cs"/>
      </a:defRPr>
    </a:lvl3pPr>
    <a:lvl4pPr marL="1371520" algn="l" defTabSz="457173" rtl="0" eaLnBrk="1" latinLnBrk="0" hangingPunct="1">
      <a:defRPr sz="1800" kern="1200">
        <a:solidFill>
          <a:schemeClr val="tx1"/>
        </a:solidFill>
        <a:latin typeface="+mn-lt"/>
        <a:ea typeface="+mn-ea"/>
        <a:cs typeface="+mn-cs"/>
      </a:defRPr>
    </a:lvl4pPr>
    <a:lvl5pPr marL="1828694" algn="l" defTabSz="457173" rtl="0" eaLnBrk="1" latinLnBrk="0" hangingPunct="1">
      <a:defRPr sz="1800" kern="1200">
        <a:solidFill>
          <a:schemeClr val="tx1"/>
        </a:solidFill>
        <a:latin typeface="+mn-lt"/>
        <a:ea typeface="+mn-ea"/>
        <a:cs typeface="+mn-cs"/>
      </a:defRPr>
    </a:lvl5pPr>
    <a:lvl6pPr marL="2285866" algn="l" defTabSz="457173" rtl="0" eaLnBrk="1" latinLnBrk="0" hangingPunct="1">
      <a:defRPr sz="1800" kern="1200">
        <a:solidFill>
          <a:schemeClr val="tx1"/>
        </a:solidFill>
        <a:latin typeface="+mn-lt"/>
        <a:ea typeface="+mn-ea"/>
        <a:cs typeface="+mn-cs"/>
      </a:defRPr>
    </a:lvl6pPr>
    <a:lvl7pPr marL="2743041" algn="l" defTabSz="457173" rtl="0" eaLnBrk="1" latinLnBrk="0" hangingPunct="1">
      <a:defRPr sz="1800" kern="1200">
        <a:solidFill>
          <a:schemeClr val="tx1"/>
        </a:solidFill>
        <a:latin typeface="+mn-lt"/>
        <a:ea typeface="+mn-ea"/>
        <a:cs typeface="+mn-cs"/>
      </a:defRPr>
    </a:lvl7pPr>
    <a:lvl8pPr marL="3200214" algn="l" defTabSz="457173" rtl="0" eaLnBrk="1" latinLnBrk="0" hangingPunct="1">
      <a:defRPr sz="1800" kern="1200">
        <a:solidFill>
          <a:schemeClr val="tx1"/>
        </a:solidFill>
        <a:latin typeface="+mn-lt"/>
        <a:ea typeface="+mn-ea"/>
        <a:cs typeface="+mn-cs"/>
      </a:defRPr>
    </a:lvl8pPr>
    <a:lvl9pPr marL="3657388" algn="l" defTabSz="457173"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Presentation" id="{1165592B-D1AE-EE48-AEB4-F19515D86DC8}">
          <p14:sldIdLst>
            <p14:sldId id="325"/>
            <p14:sldId id="349"/>
            <p14:sldId id="328"/>
            <p14:sldId id="351"/>
            <p14:sldId id="350"/>
            <p14:sldId id="352"/>
            <p14:sldId id="355"/>
            <p14:sldId id="336"/>
          </p14:sldIdLst>
        </p14:section>
      </p14:sectionLst>
    </p:ext>
    <p:ext uri="{EFAFB233-063F-42B5-8137-9DF3F51BA10A}">
      <p15:sldGuideLst xmlns:p15="http://schemas.microsoft.com/office/powerpoint/2012/main">
        <p15:guide id="1" orient="horz" pos="1842" userDrawn="1">
          <p15:clr>
            <a:srgbClr val="A4A3A4"/>
          </p15:clr>
        </p15:guide>
        <p15:guide id="2" orient="horz" pos="3294" userDrawn="1">
          <p15:clr>
            <a:srgbClr val="A4A3A4"/>
          </p15:clr>
        </p15:guide>
        <p15:guide id="3" orient="horz" pos="2228" userDrawn="1">
          <p15:clr>
            <a:srgbClr val="A4A3A4"/>
          </p15:clr>
        </p15:guide>
        <p15:guide id="4" orient="horz" pos="2614" userDrawn="1">
          <p15:clr>
            <a:srgbClr val="A4A3A4"/>
          </p15:clr>
        </p15:guide>
        <p15:guide id="5" pos="3812" userDrawn="1">
          <p15:clr>
            <a:srgbClr val="A4A3A4"/>
          </p15:clr>
        </p15:guide>
        <p15:guide id="6" orient="horz" pos="1570" userDrawn="1">
          <p15:clr>
            <a:srgbClr val="A4A3A4"/>
          </p15:clr>
        </p15:guide>
        <p15:guide id="7" orient="horz" pos="1616" userDrawn="1">
          <p15:clr>
            <a:srgbClr val="A4A3A4"/>
          </p15:clr>
        </p15:guide>
        <p15:guide id="8" pos="1300" userDrawn="1">
          <p15:clr>
            <a:srgbClr val="A4A3A4"/>
          </p15:clr>
        </p15:guide>
        <p15:guide id="9" pos="3407" userDrawn="1">
          <p15:clr>
            <a:srgbClr val="A4A3A4"/>
          </p15:clr>
        </p15:guide>
        <p15:guide id="10" pos="23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84E49CE-2BCD-8431-0782-D52A02898A5C}" name="Meagan Rodda" initials="MR" userId="S::meagan.rodda@det.nsw.edu.au::efecb8de-290d-42b5-96ee-00df0648c08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7EC8"/>
    <a:srgbClr val="84C241"/>
    <a:srgbClr val="FCD214"/>
    <a:srgbClr val="189ECF"/>
    <a:srgbClr val="041D42"/>
    <a:srgbClr val="041E41"/>
    <a:srgbClr val="235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20" autoAdjust="0"/>
  </p:normalViewPr>
  <p:slideViewPr>
    <p:cSldViewPr snapToGrid="0">
      <p:cViewPr varScale="1">
        <p:scale>
          <a:sx n="85" d="100"/>
          <a:sy n="85" d="100"/>
        </p:scale>
        <p:origin x="1458" y="42"/>
      </p:cViewPr>
      <p:guideLst>
        <p:guide orient="horz" pos="1842"/>
        <p:guide orient="horz" pos="3294"/>
        <p:guide orient="horz" pos="2228"/>
        <p:guide orient="horz" pos="2614"/>
        <p:guide pos="3812"/>
        <p:guide orient="horz" pos="1570"/>
        <p:guide orient="horz" pos="1616"/>
        <p:guide pos="1300"/>
        <p:guide pos="3407"/>
        <p:guide pos="2361"/>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2B186FB7-8198-2C41-9C7F-A67099EBC713}" type="datetimeFigureOut">
              <a:rPr lang="en-US" smtClean="0"/>
              <a:t>4/5/2023</a:t>
            </a:fld>
            <a:endParaRPr lang="en-US"/>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C9959333-EC29-A740-B340-F32DF9D7D5B5}" type="slidenum">
              <a:rPr lang="en-US" smtClean="0"/>
              <a:t>‹#›</a:t>
            </a:fld>
            <a:endParaRPr lang="en-US"/>
          </a:p>
        </p:txBody>
      </p:sp>
    </p:spTree>
    <p:extLst>
      <p:ext uri="{BB962C8B-B14F-4D97-AF65-F5344CB8AC3E}">
        <p14:creationId xmlns:p14="http://schemas.microsoft.com/office/powerpoint/2010/main" val="806957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5832F91E-6BD3-4F0D-9CA3-7829EAE64D63}" type="datetimeFigureOut">
              <a:rPr lang="en-AU" smtClean="0"/>
              <a:t>5/04/2023</a:t>
            </a:fld>
            <a:endParaRPr lang="en-AU"/>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D09C5488-DD16-4714-9519-7BE21BA11D4E}" type="slidenum">
              <a:rPr lang="en-AU" smtClean="0"/>
              <a:t>‹#›</a:t>
            </a:fld>
            <a:endParaRPr lang="en-AU"/>
          </a:p>
        </p:txBody>
      </p:sp>
    </p:spTree>
    <p:extLst>
      <p:ext uri="{BB962C8B-B14F-4D97-AF65-F5344CB8AC3E}">
        <p14:creationId xmlns:p14="http://schemas.microsoft.com/office/powerpoint/2010/main" val="2809874824"/>
      </p:ext>
    </p:extLst>
  </p:cSld>
  <p:clrMap bg1="lt1" tx1="dk1" bg2="lt2" tx2="dk2" accent1="accent1" accent2="accent2" accent3="accent3" accent4="accent4" accent5="accent5" accent6="accent6" hlink="hlink" folHlink="folHlink"/>
  <p:notesStyle>
    <a:lvl1pPr marL="0" algn="l" defTabSz="914347" rtl="0" eaLnBrk="1" latinLnBrk="0" hangingPunct="1">
      <a:defRPr sz="1200" kern="1200">
        <a:solidFill>
          <a:schemeClr val="tx1"/>
        </a:solidFill>
        <a:latin typeface="+mn-lt"/>
        <a:ea typeface="+mn-ea"/>
        <a:cs typeface="+mn-cs"/>
      </a:defRPr>
    </a:lvl1pPr>
    <a:lvl2pPr marL="457173" algn="l" defTabSz="914347" rtl="0" eaLnBrk="1" latinLnBrk="0" hangingPunct="1">
      <a:defRPr sz="1200" kern="1200">
        <a:solidFill>
          <a:schemeClr val="tx1"/>
        </a:solidFill>
        <a:latin typeface="+mn-lt"/>
        <a:ea typeface="+mn-ea"/>
        <a:cs typeface="+mn-cs"/>
      </a:defRPr>
    </a:lvl2pPr>
    <a:lvl3pPr marL="914347" algn="l" defTabSz="914347" rtl="0" eaLnBrk="1" latinLnBrk="0" hangingPunct="1">
      <a:defRPr sz="1200" kern="1200">
        <a:solidFill>
          <a:schemeClr val="tx1"/>
        </a:solidFill>
        <a:latin typeface="+mn-lt"/>
        <a:ea typeface="+mn-ea"/>
        <a:cs typeface="+mn-cs"/>
      </a:defRPr>
    </a:lvl3pPr>
    <a:lvl4pPr marL="1371520" algn="l" defTabSz="914347" rtl="0" eaLnBrk="1" latinLnBrk="0" hangingPunct="1">
      <a:defRPr sz="1200" kern="1200">
        <a:solidFill>
          <a:schemeClr val="tx1"/>
        </a:solidFill>
        <a:latin typeface="+mn-lt"/>
        <a:ea typeface="+mn-ea"/>
        <a:cs typeface="+mn-cs"/>
      </a:defRPr>
    </a:lvl4pPr>
    <a:lvl5pPr marL="1828694" algn="l" defTabSz="914347" rtl="0" eaLnBrk="1" latinLnBrk="0" hangingPunct="1">
      <a:defRPr sz="1200" kern="1200">
        <a:solidFill>
          <a:schemeClr val="tx1"/>
        </a:solidFill>
        <a:latin typeface="+mn-lt"/>
        <a:ea typeface="+mn-ea"/>
        <a:cs typeface="+mn-cs"/>
      </a:defRPr>
    </a:lvl5pPr>
    <a:lvl6pPr marL="2285866" algn="l" defTabSz="914347" rtl="0" eaLnBrk="1" latinLnBrk="0" hangingPunct="1">
      <a:defRPr sz="1200" kern="1200">
        <a:solidFill>
          <a:schemeClr val="tx1"/>
        </a:solidFill>
        <a:latin typeface="+mn-lt"/>
        <a:ea typeface="+mn-ea"/>
        <a:cs typeface="+mn-cs"/>
      </a:defRPr>
    </a:lvl6pPr>
    <a:lvl7pPr marL="2743041" algn="l" defTabSz="914347" rtl="0" eaLnBrk="1" latinLnBrk="0" hangingPunct="1">
      <a:defRPr sz="1200" kern="1200">
        <a:solidFill>
          <a:schemeClr val="tx1"/>
        </a:solidFill>
        <a:latin typeface="+mn-lt"/>
        <a:ea typeface="+mn-ea"/>
        <a:cs typeface="+mn-cs"/>
      </a:defRPr>
    </a:lvl7pPr>
    <a:lvl8pPr marL="3200214" algn="l" defTabSz="914347" rtl="0" eaLnBrk="1" latinLnBrk="0" hangingPunct="1">
      <a:defRPr sz="1200" kern="1200">
        <a:solidFill>
          <a:schemeClr val="tx1"/>
        </a:solidFill>
        <a:latin typeface="+mn-lt"/>
        <a:ea typeface="+mn-ea"/>
        <a:cs typeface="+mn-cs"/>
      </a:defRPr>
    </a:lvl8pPr>
    <a:lvl9pPr marL="3657388" algn="l" defTabSz="9143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bit.ly/thinkpairsharestrategy"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bit.ly/desmossmalleranglesscenario" TargetMode="External"/><Relationship Id="rId5" Type="http://schemas.openxmlformats.org/officeDocument/2006/relationships/hyperlink" Target="https://schoolsnsw.sharepoint.com/sites/CurriculumReview655/Shared%20Documents/Work%20Stream%20-%20Secondary%20PL%20and%20Resources/Project%20-%20Mathematics%207-10/Draft%20documents/Year%209%20units/Unit%202%20-%20Working%20with%20Triangles/bit.ly/desmoslargeranglesscenario" TargetMode="External"/><Relationship Id="rId4" Type="http://schemas.openxmlformats.org/officeDocument/2006/relationships/hyperlink" Target="https://bit.ly/thinkpairsharestrategy"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bit.ly/desmoshypotenus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choolsnsw.sharepoint.com/sites/CurriculumReview655/Shared%20Documents/Work%20Stream%20-%20Secondary%20PL%20and%20Resources/Project%20-%20Mathematics%207-10/Draft%20documents/Year%209%20units/Unit%202%20-%20Working%20with%20Triangles/bit.ly/desmosoppositesid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schoolsnsw.sharepoint.com/sites/CurriculumReview655/Shared%20Documents/Work%20Stream%20-%20Secondary%20PL%20and%20Resources/Project%20-%20Mathematics%207-10/Draft%20documents/Year%209%20units/Unit%202%20-%20Working%20with%20Triangles/bit.ly/desmosadjacentside"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bit.ly/transumwhichside"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9C5488-DD16-4714-9519-7BE21BA11D4E}" type="slidenum">
              <a:rPr lang="en-AU" smtClean="0"/>
              <a:t>1</a:t>
            </a:fld>
            <a:endParaRPr lang="en-AU"/>
          </a:p>
        </p:txBody>
      </p:sp>
    </p:spTree>
    <p:extLst>
      <p:ext uri="{BB962C8B-B14F-4D97-AF65-F5344CB8AC3E}">
        <p14:creationId xmlns:p14="http://schemas.microsoft.com/office/powerpoint/2010/main" val="1987623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lvl="0" indent="0" fontAlgn="base">
                  <a:lnSpc>
                    <a:spcPct val="115000"/>
                  </a:lnSpc>
                  <a:spcBef>
                    <a:spcPts val="400"/>
                  </a:spcBef>
                  <a:buFont typeface="+mj-lt"/>
                  <a:buNone/>
                </a:pPr>
                <a:r>
                  <a:rPr lang="en-AU" sz="1200" u="none" strike="noStrike" kern="0" spc="0" dirty="0">
                    <a:effectLst/>
                    <a:latin typeface="Arial" panose="020B0604020202020204" pitchFamily="34" charset="0"/>
                    <a:ea typeface="Calibri" panose="020F0502020204030204" pitchFamily="34" charset="0"/>
                    <a:cs typeface="Arial" panose="020B0604020202020204" pitchFamily="34" charset="0"/>
                  </a:rPr>
                  <a:t>Initiate a discussion using strategies such as Think, Pair, Share (</a:t>
                </a:r>
                <a:r>
                  <a:rPr lang="en-AU" sz="12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3"/>
                  </a:rPr>
                  <a:t>bit.ly/</a:t>
                </a:r>
                <a:r>
                  <a:rPr lang="en-AU" sz="12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3"/>
                  </a:rPr>
                  <a:t>thinkpairsharestrategy</a:t>
                </a:r>
                <a:r>
                  <a:rPr lang="en-AU" sz="1200" u="none" strike="noStrike" kern="0" spc="0" dirty="0">
                    <a:effectLst/>
                    <a:latin typeface="Arial" panose="020B0604020202020204" pitchFamily="34" charset="0"/>
                    <a:ea typeface="Calibri" panose="020F0502020204030204" pitchFamily="34" charset="0"/>
                    <a:cs typeface="Arial" panose="020B0604020202020204" pitchFamily="34" charset="0"/>
                  </a:rPr>
                  <a:t>) asking students to: </a:t>
                </a:r>
              </a:p>
              <a:p>
                <a:pPr marL="0" lvl="0" indent="0" fontAlgn="base">
                  <a:lnSpc>
                    <a:spcPct val="115000"/>
                  </a:lnSpc>
                  <a:spcBef>
                    <a:spcPts val="400"/>
                  </a:spcBef>
                  <a:buFont typeface="+mj-lt"/>
                  <a:buNone/>
                </a:pPr>
                <a:r>
                  <a:rPr lang="en-AU" sz="1200" dirty="0">
                    <a:effectLst/>
                    <a:latin typeface="Arial" panose="020B0604020202020204" pitchFamily="34" charset="0"/>
                    <a:ea typeface="SimSun" panose="02010600030101010101" pitchFamily="2" charset="-122"/>
                    <a:cs typeface="Times New Roman" panose="02020603050405020304" pitchFamily="18" charset="0"/>
                  </a:rPr>
                  <a:t>Look at your calculator with a partner. Write down any of the buttons that you aren't sure what they do.</a:t>
                </a:r>
              </a:p>
              <a:p>
                <a:pPr marL="0" lvl="0" indent="0" fontAlgn="base">
                  <a:lnSpc>
                    <a:spcPct val="115000"/>
                  </a:lnSpc>
                  <a:spcBef>
                    <a:spcPts val="400"/>
                  </a:spcBef>
                  <a:buFont typeface="+mj-lt"/>
                  <a:buNone/>
                </a:pPr>
                <a:endParaRPr lang="en-AU" sz="1200" u="none" strike="noStrike" kern="0" spc="0" dirty="0">
                  <a:effectLst/>
                  <a:latin typeface="Arial" panose="020B0604020202020204" pitchFamily="34" charset="0"/>
                  <a:ea typeface="SimSun" panose="02010600030101010101" pitchFamily="2" charset="-122"/>
                  <a:cs typeface="Times New Roman" panose="02020603050405020304" pitchFamily="18" charset="0"/>
                </a:endParaRPr>
              </a:p>
              <a:p>
                <a:pPr marL="0" lvl="0" indent="0" fontAlgn="base">
                  <a:lnSpc>
                    <a:spcPct val="115000"/>
                  </a:lnSpc>
                  <a:spcBef>
                    <a:spcPts val="400"/>
                  </a:spcBef>
                  <a:buFont typeface="+mj-lt"/>
                  <a:buNone/>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Reveal that the buttons on their calculator "sin", "cos" and "tan" relate to right-angled triangles and we are going to investigate what they mean. </a:t>
                </a:r>
              </a:p>
              <a:p>
                <a:pPr marL="457200" lvl="1" indent="0">
                  <a:lnSpc>
                    <a:spcPct val="125000"/>
                  </a:lnSpc>
                  <a:spcBef>
                    <a:spcPts val="200"/>
                  </a:spcBef>
                  <a:buFont typeface="Courier New" panose="02070309020205020404" pitchFamily="49" charset="0"/>
                  <a:buNone/>
                </a:pPr>
                <a:endParaRPr lang="en-AU" sz="1200" dirty="0">
                  <a:effectLst/>
                  <a:latin typeface="Arial" panose="020B0604020202020204" pitchFamily="34" charset="0"/>
                  <a:ea typeface="SimSun" panose="02010600030101010101" pitchFamily="2" charset="-122"/>
                  <a:cs typeface="Times New Roman" panose="02020603050405020304" pitchFamily="18" charset="0"/>
                </a:endParaRPr>
              </a:p>
            </p:txBody>
          </p:sp>
        </mc:Choice>
        <mc:Fallback xmlns="">
          <p:sp>
            <p:nvSpPr>
              <p:cNvPr id="3" name="Notes Placeholder 2"/>
              <p:cNvSpPr>
                <a:spLocks noGrp="1"/>
              </p:cNvSpPr>
              <p:nvPr>
                <p:ph type="body" idx="1"/>
              </p:nvPr>
            </p:nvSpPr>
            <p:spPr/>
            <p:txBody>
              <a:bodyPr/>
              <a:lstStyle/>
              <a:p>
                <a:pPr marL="342900" lvl="0" indent="-342900" fontAlgn="base">
                  <a:lnSpc>
                    <a:spcPct val="115000"/>
                  </a:lnSpc>
                  <a:spcBef>
                    <a:spcPts val="400"/>
                  </a:spcBef>
                  <a:buFont typeface="+mj-lt"/>
                  <a:buAutoNum type="arabicPeriod"/>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Review the previous lesson outcome: we discovered that if we find a position where the angle to the top of a tree is </a:t>
                </a:r>
                <a:r>
                  <a:rPr lang="en-AU" sz="1800" i="0"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a:t>45^𝑜</a:t>
                </a:r>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then the height of the tree is equal to the distance to the tree(which we can easily measure). </a:t>
                </a: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Use strategies such as Think, Pair, Share (</a:t>
                </a:r>
                <a:r>
                  <a:rPr lang="en-AU" sz="1800" u="none" strike="noStrike" kern="0" spc="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4"/>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4"/>
                  </a:rPr>
                  <a:t>thinkpairsharestrategy</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to discuss the question, "what if we can't get back to form a </a:t>
                </a:r>
                <a:r>
                  <a:rPr lang="en-AU" sz="1800" i="0"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a:t>45^𝑜</a:t>
                </a:r>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angle. </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How could you measure the height in this scenario?"</a:t>
                </a:r>
                <a:b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scenario can be displayed in this Desmos graph, Larger angles scenario (</a:t>
                </a:r>
                <a:r>
                  <a:rPr lang="en-AU" sz="18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5" action="ppaction://hlinkfile"/>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5" action="ppaction://hlinkfile"/>
                  </a:rPr>
                  <a:t>desmoslargeranglesscenario</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Similarly, use strategies such as Think, Pair, Share (</a:t>
                </a:r>
                <a:r>
                  <a:rPr lang="en-AU" sz="1800" u="none" strike="noStrike" kern="0" spc="0"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4"/>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Times New Roman" panose="02020603050405020304" pitchFamily="18" charset="0"/>
                    <a:hlinkClick r:id="rId4"/>
                  </a:rPr>
                  <a:t>thinkpairsharestrategy</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to discuss the question, "what if we can't get close enough to form a </a:t>
                </a:r>
                <a:r>
                  <a:rPr lang="en-AU" sz="1800" i="0" u="none" strike="noStrike" kern="0" spc="0">
                    <a:solidFill>
                      <a:srgbClr val="000000"/>
                    </a:solidFill>
                    <a:effectLst/>
                    <a:latin typeface="Cambria Math" panose="02040503050406030204" pitchFamily="18" charset="0"/>
                    <a:ea typeface="Calibri" panose="020F0502020204030204" pitchFamily="34" charset="0"/>
                    <a:cs typeface="Arial" panose="020B0604020202020204" pitchFamily="34" charset="0"/>
                  </a:rPr>
                  <a:t>45^𝑜</a:t>
                </a:r>
                <a:r>
                  <a:rPr lang="en-AU" sz="1800" u="none" strike="noStrike" kern="0" spc="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angle. </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How could you measure the height in this scenario?"</a:t>
                </a:r>
                <a:b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scenario can be displayed in this Desmos graph, Smaller angles scenario (</a:t>
                </a:r>
                <a:r>
                  <a:rPr lang="en-AU" sz="18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6"/>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6"/>
                  </a:rPr>
                  <a:t>desmossmalleranglesscenario</a:t>
                </a:r>
                <a:r>
                  <a:rPr lang="en-AU" sz="1800" u="none" strike="noStrike" kern="0" spc="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l" defTabSz="914347" rtl="0" eaLnBrk="1" fontAlgn="base" latinLnBrk="0" hangingPunct="1">
                  <a:lnSpc>
                    <a:spcPct val="115000"/>
                  </a:lnSpc>
                  <a:spcBef>
                    <a:spcPts val="400"/>
                  </a:spcBef>
                  <a:spcAft>
                    <a:spcPts val="0"/>
                  </a:spcAft>
                  <a:buClrTx/>
                  <a:buSzTx/>
                  <a:buFont typeface="+mj-lt"/>
                  <a:buAutoNum type="arabicPeriod"/>
                  <a:tabLst/>
                  <a:defRPr/>
                </a:pPr>
                <a:r>
                  <a:rPr lang="en-AU" sz="1800" u="none" strike="noStrike" kern="0" spc="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Consider finding such a tree or building in the distance, where the building is close and tall enough to be seen, but far enough offsite to not get close to it without leaving school grounds.</a:t>
                </a: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fontAlgn="base">
                  <a:lnSpc>
                    <a:spcPct val="115000"/>
                  </a:lnSpc>
                  <a:spcBef>
                    <a:spcPts val="400"/>
                  </a:spcBef>
                  <a:buFont typeface="+mj-lt"/>
                  <a:buAutoNum type="arabicPeriod"/>
                </a:pPr>
                <a:endParaRPr lang="en-AU" sz="1800" u="none" strike="noStrike" kern="0" spc="0" dirty="0">
                  <a:effectLst/>
                  <a:latin typeface="Arial" panose="020B0604020202020204" pitchFamily="34" charset="0"/>
                  <a:ea typeface="Calibri" panose="020F0502020204030204" pitchFamily="34" charset="0"/>
                  <a:cs typeface="Times New Roman" panose="02020603050405020304" pitchFamily="18" charset="0"/>
                </a:endParaRPr>
              </a:p>
            </p:txBody>
          </p:sp>
        </mc:Fallback>
      </mc:AlternateContent>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2765616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AU" sz="1800" b="1" dirty="0">
                <a:effectLst/>
                <a:latin typeface="Arial" panose="020B0604020202020204" pitchFamily="34" charset="0"/>
                <a:ea typeface="Calibri" panose="020F0502020204030204" pitchFamily="34" charset="0"/>
              </a:rPr>
              <a:t>Hypotenuse: </a:t>
            </a:r>
            <a:r>
              <a:rPr lang="en-AU" sz="1800" dirty="0">
                <a:effectLst/>
                <a:latin typeface="Arial" panose="020B0604020202020204" pitchFamily="34" charset="0"/>
                <a:ea typeface="Calibri" panose="020F0502020204030204" pitchFamily="34" charset="0"/>
              </a:rPr>
              <a:t>To find the hypotenuse, draw a straight line from the right angle and label the side you hit. An animation of this can be used with the Desmos graph, Hypotenuse (</a:t>
            </a:r>
            <a:r>
              <a:rPr lang="en-AU" sz="1800" u="sng" dirty="0">
                <a:solidFill>
                  <a:srgbClr val="2F5496"/>
                </a:solidFill>
                <a:effectLst/>
                <a:latin typeface="Arial" panose="020B0604020202020204" pitchFamily="34" charset="0"/>
                <a:ea typeface="Calibri" panose="020F0502020204030204" pitchFamily="34" charset="0"/>
                <a:hlinkClick r:id="rId3"/>
              </a:rPr>
              <a:t>bit.ly/</a:t>
            </a:r>
            <a:r>
              <a:rPr lang="en-AU" sz="1800" u="sng" dirty="0" err="1">
                <a:solidFill>
                  <a:srgbClr val="2F5496"/>
                </a:solidFill>
                <a:effectLst/>
                <a:latin typeface="Arial" panose="020B0604020202020204" pitchFamily="34" charset="0"/>
                <a:ea typeface="Calibri" panose="020F0502020204030204" pitchFamily="34" charset="0"/>
                <a:hlinkClick r:id="rId3"/>
              </a:rPr>
              <a:t>desmoshypotenuse</a:t>
            </a:r>
            <a:r>
              <a:rPr lang="en-AU" sz="1800" dirty="0">
                <a:effectLst/>
                <a:latin typeface="Arial" panose="020B0604020202020204" pitchFamily="34" charset="0"/>
                <a:ea typeface="Calibri" panose="020F0502020204030204" pitchFamily="34" charset="0"/>
              </a:rPr>
              <a:t>   ). </a:t>
            </a:r>
            <a:br>
              <a:rPr lang="en-AU" sz="1800" dirty="0">
                <a:effectLst/>
                <a:latin typeface="Arial" panose="020B0604020202020204" pitchFamily="34" charset="0"/>
                <a:ea typeface="Calibri" panose="020F0502020204030204" pitchFamily="34" charset="0"/>
              </a:rPr>
            </a:b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4</a:t>
            </a:fld>
            <a:endParaRPr lang="en-AU"/>
          </a:p>
        </p:txBody>
      </p:sp>
    </p:spTree>
    <p:extLst>
      <p:ext uri="{BB962C8B-B14F-4D97-AF65-F5344CB8AC3E}">
        <p14:creationId xmlns:p14="http://schemas.microsoft.com/office/powerpoint/2010/main" val="1780794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AU" sz="1800" dirty="0">
                <a:effectLst/>
                <a:latin typeface="Arial" panose="020B0604020202020204" pitchFamily="34" charset="0"/>
                <a:ea typeface="Calibri" panose="020F0502020204030204" pitchFamily="34" charset="0"/>
              </a:rPr>
              <a:t>Opposite means "on the other side". When you make an angle to form your triangle, there is one side that is not a part of your angle, and is sitting "on the other side" of the triangle. If you draw a straight line from your angle, you will hit the opposite side, as shown below. An animation of this can be used with the Desmos graph, Opposite side (</a:t>
            </a:r>
            <a:r>
              <a:rPr lang="en-AU" sz="1800" u="sng" dirty="0">
                <a:solidFill>
                  <a:srgbClr val="2F5496"/>
                </a:solidFill>
                <a:effectLst/>
                <a:latin typeface="Arial" panose="020B0604020202020204" pitchFamily="34" charset="0"/>
                <a:ea typeface="Calibri" panose="020F0502020204030204" pitchFamily="34" charset="0"/>
                <a:hlinkClick r:id="rId3" action="ppaction://hlinkfile"/>
              </a:rPr>
              <a:t>bit.ly/</a:t>
            </a:r>
            <a:r>
              <a:rPr lang="en-AU" sz="1800" u="sng" dirty="0" err="1">
                <a:solidFill>
                  <a:srgbClr val="2F5496"/>
                </a:solidFill>
                <a:effectLst/>
                <a:latin typeface="Arial" panose="020B0604020202020204" pitchFamily="34" charset="0"/>
                <a:ea typeface="Calibri" panose="020F0502020204030204" pitchFamily="34" charset="0"/>
                <a:hlinkClick r:id="rId3" action="ppaction://hlinkfile"/>
              </a:rPr>
              <a:t>desmosoppositeside</a:t>
            </a:r>
            <a:r>
              <a:rPr lang="en-AU" sz="1800" dirty="0">
                <a:effectLst/>
                <a:latin typeface="Arial" panose="020B0604020202020204" pitchFamily="34" charset="0"/>
                <a:ea typeface="Calibri" panose="020F0502020204030204" pitchFamily="34" charset="0"/>
              </a:rPr>
              <a:t>). </a:t>
            </a: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2792592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AU" sz="1800" dirty="0">
                <a:effectLst/>
                <a:latin typeface="Arial" panose="020B0604020202020204" pitchFamily="34" charset="0"/>
                <a:ea typeface="Calibri" panose="020F0502020204030204" pitchFamily="34" charset="0"/>
              </a:rPr>
              <a:t>Adjacent means "next to" something. When we have measured an angle and formed our triangle, there are two sides that form our angle("next to" our angle). One of them is the hypotenuse, the other one should be labelled "adjacent", as shown below. An animation of this can be used with Desmos graph, Adjacent side (</a:t>
            </a:r>
            <a:r>
              <a:rPr lang="en-AU" sz="1800" u="sng" dirty="0">
                <a:solidFill>
                  <a:srgbClr val="2F5496"/>
                </a:solidFill>
                <a:effectLst/>
                <a:latin typeface="Arial" panose="020B0604020202020204" pitchFamily="34" charset="0"/>
                <a:ea typeface="Calibri" panose="020F0502020204030204" pitchFamily="34" charset="0"/>
                <a:hlinkClick r:id="rId3" action="ppaction://hlinkfile"/>
              </a:rPr>
              <a:t>bit.ly/</a:t>
            </a:r>
            <a:r>
              <a:rPr lang="en-AU" sz="1800" u="sng" dirty="0" err="1">
                <a:solidFill>
                  <a:srgbClr val="2F5496"/>
                </a:solidFill>
                <a:effectLst/>
                <a:latin typeface="Arial" panose="020B0604020202020204" pitchFamily="34" charset="0"/>
                <a:ea typeface="Calibri" panose="020F0502020204030204" pitchFamily="34" charset="0"/>
                <a:hlinkClick r:id="rId3" action="ppaction://hlinkfile"/>
              </a:rPr>
              <a:t>desmosadjacentside</a:t>
            </a:r>
            <a:r>
              <a:rPr lang="en-AU" sz="1800" dirty="0">
                <a:effectLst/>
                <a:latin typeface="Arial" panose="020B0604020202020204" pitchFamily="34" charset="0"/>
                <a:ea typeface="Calibri" panose="020F0502020204030204" pitchFamily="34" charset="0"/>
              </a:rPr>
              <a:t>). </a:t>
            </a:r>
          </a:p>
          <a:p>
            <a:pPr>
              <a:spcBef>
                <a:spcPts val="1200"/>
              </a:spcBef>
            </a:pPr>
            <a:endParaRPr lang="en-AU" sz="1800" dirty="0">
              <a:effectLst/>
              <a:latin typeface="Arial" panose="020B0604020202020204" pitchFamily="34" charset="0"/>
              <a:ea typeface="Calibri" panose="020F0502020204030204" pitchFamily="34" charset="0"/>
            </a:endParaRPr>
          </a:p>
          <a:p>
            <a:pPr marL="0" marR="0" lvl="0" indent="0" algn="l" defTabSz="914347" rtl="0" eaLnBrk="1" fontAlgn="auto" latinLnBrk="0" hangingPunct="1">
              <a:lnSpc>
                <a:spcPct val="100000"/>
              </a:lnSpc>
              <a:spcBef>
                <a:spcPts val="1200"/>
              </a:spcBef>
              <a:spcAft>
                <a:spcPts val="0"/>
              </a:spcAft>
              <a:buClrTx/>
              <a:buSzTx/>
              <a:buFontTx/>
              <a:buNone/>
              <a:tabLst/>
              <a:defRPr/>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Students to practice labelling the sides of triangles in the activity at </a:t>
            </a:r>
            <a:r>
              <a:rPr lang="en-AU" sz="1800" u="none" strike="noStrike" kern="0" spc="0" dirty="0" err="1">
                <a:effectLst/>
                <a:latin typeface="Arial" panose="020B0604020202020204" pitchFamily="34" charset="0"/>
                <a:ea typeface="Calibri" panose="020F0502020204030204" pitchFamily="34" charset="0"/>
                <a:cs typeface="Arial" panose="020B0604020202020204" pitchFamily="34" charset="0"/>
              </a:rPr>
              <a:t>Transum</a:t>
            </a: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 website, Which side? (</a:t>
            </a:r>
            <a:r>
              <a:rPr lang="en-AU" sz="18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4"/>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4"/>
              </a:rPr>
              <a:t>transumwhichside</a:t>
            </a: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 </a:t>
            </a:r>
          </a:p>
          <a:p>
            <a:pPr>
              <a:spcBef>
                <a:spcPts val="1200"/>
              </a:spcBef>
            </a:pP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6</a:t>
            </a:fld>
            <a:endParaRPr lang="en-AU"/>
          </a:p>
        </p:txBody>
      </p:sp>
    </p:spTree>
    <p:extLst>
      <p:ext uri="{BB962C8B-B14F-4D97-AF65-F5344CB8AC3E}">
        <p14:creationId xmlns:p14="http://schemas.microsoft.com/office/powerpoint/2010/main" val="739801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Ask students to use their protractors and rulers to each draw </a:t>
                </a:r>
                <a14:m>
                  <m:oMath xmlns:m="http://schemas.openxmlformats.org/officeDocument/2006/math">
                    <m:sSup>
                      <m:sSupPr>
                        <m:ctrlPr>
                          <a:rPr lang="en-AU" sz="1800" i="1" u="none" strike="noStrike" kern="0" spc="0">
                            <a:effectLst/>
                            <a:latin typeface="Cambria Math" panose="02040503050406030204" pitchFamily="18" charset="0"/>
                            <a:ea typeface="Calibri" panose="020F0502020204030204" pitchFamily="34" charset="0"/>
                            <a:cs typeface="Arial" panose="020B0604020202020204" pitchFamily="34" charset="0"/>
                          </a:rPr>
                        </m:ctrlPr>
                      </m:sSupPr>
                      <m:e>
                        <m:r>
                          <a:rPr lang="en-AU" sz="1800" i="1" u="none" strike="noStrike" kern="0" spc="0">
                            <a:effectLst/>
                            <a:latin typeface="Cambria Math" panose="02040503050406030204" pitchFamily="18" charset="0"/>
                            <a:ea typeface="Calibri" panose="020F0502020204030204" pitchFamily="34" charset="0"/>
                            <a:cs typeface="Arial" panose="020B0604020202020204" pitchFamily="34" charset="0"/>
                          </a:rPr>
                          <m:t>45</m:t>
                        </m:r>
                      </m:e>
                      <m:sup>
                        <m:r>
                          <a:rPr lang="en-AU" sz="1800" i="1" u="none" strike="noStrike" kern="0" spc="0">
                            <a:effectLst/>
                            <a:latin typeface="Cambria Math" panose="02040503050406030204" pitchFamily="18" charset="0"/>
                            <a:ea typeface="Calibri" panose="020F0502020204030204" pitchFamily="34" charset="0"/>
                            <a:cs typeface="Arial" panose="020B0604020202020204" pitchFamily="34" charset="0"/>
                          </a:rPr>
                          <m:t>𝑜</m:t>
                        </m:r>
                      </m:sup>
                    </m:sSup>
                  </m:oMath>
                </a14:m>
                <a:r>
                  <a:rPr lang="en-AU" sz="1800" u="none" strike="noStrike" kern="0" spc="0" dirty="0">
                    <a:effectLst/>
                    <a:latin typeface="Arial" panose="020B0604020202020204" pitchFamily="34" charset="0"/>
                    <a:ea typeface="Yu Mincho" panose="02020400000000000000" pitchFamily="18" charset="-128"/>
                    <a:cs typeface="Arial" panose="020B0604020202020204" pitchFamily="34" charset="0"/>
                  </a:rPr>
                  <a:t> angles on a piece of grid paper, starting at the corner of any square and making one edge follow the gridline. </a:t>
                </a:r>
              </a:p>
              <a:p>
                <a:pPr marL="342900" lvl="0" indent="-342900" fontAlgn="base">
                  <a:lnSpc>
                    <a:spcPct val="115000"/>
                  </a:lnSpc>
                  <a:spcBef>
                    <a:spcPts val="400"/>
                  </a:spcBef>
                  <a:buFont typeface="+mj-lt"/>
                  <a:buAutoNum type="arabicPeriod"/>
                </a:pPr>
                <a:r>
                  <a:rPr lang="en-AU" sz="1800" dirty="0">
                    <a:effectLst/>
                    <a:latin typeface="Arial" panose="020B0604020202020204" pitchFamily="34" charset="0"/>
                    <a:ea typeface="Yu Mincho" panose="02020400000000000000" pitchFamily="18" charset="-128"/>
                  </a:rPr>
                  <a:t>Students then use a right-angle to close the triangle along another gridline, as shown </a:t>
                </a:r>
              </a:p>
              <a:p>
                <a:pPr marL="342900" lvl="0" indent="-342900" fontAlgn="base">
                  <a:lnSpc>
                    <a:spcPct val="115000"/>
                  </a:lnSpc>
                  <a:spcBef>
                    <a:spcPts val="400"/>
                  </a:spcBef>
                  <a:buFont typeface="+mj-lt"/>
                  <a:buAutoNum type="arabicPeriod"/>
                </a:pPr>
                <a:r>
                  <a:rPr lang="en-AU" sz="1800" dirty="0">
                    <a:effectLst/>
                    <a:latin typeface="Arial" panose="020B0604020202020204" pitchFamily="34" charset="0"/>
                    <a:ea typeface="Yu Mincho" panose="02020400000000000000" pitchFamily="18" charset="-128"/>
                  </a:rPr>
                  <a:t>Measure and label the </a:t>
                </a:r>
                <a:r>
                  <a:rPr lang="en-AU" sz="1800">
                    <a:effectLst/>
                    <a:latin typeface="Arial" panose="020B0604020202020204" pitchFamily="34" charset="0"/>
                    <a:ea typeface="Yu Mincho" panose="02020400000000000000" pitchFamily="18" charset="-128"/>
                  </a:rPr>
                  <a:t>sides.</a:t>
                </a:r>
                <a:endPar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endParaRPr>
              </a:p>
              <a:p>
                <a:pPr>
                  <a:spcBef>
                    <a:spcPts val="1200"/>
                  </a:spcBef>
                </a:pPr>
                <a:r>
                  <a:rPr lang="en-AU" sz="1800" dirty="0">
                    <a:effectLst/>
                    <a:latin typeface="Arial" panose="020B0604020202020204" pitchFamily="34" charset="0"/>
                    <a:ea typeface="Calibri" panose="020F0502020204030204" pitchFamily="34" charset="0"/>
                    <a:cs typeface="Arial" panose="020B0604020202020204" pitchFamily="34" charset="0"/>
                  </a:rPr>
                  <a:t> </a:t>
                </a:r>
                <a:endParaRPr lang="en-AU" dirty="0"/>
              </a:p>
            </p:txBody>
          </p:sp>
        </mc:Choice>
        <mc:Fallback xmlns="">
          <p:sp>
            <p:nvSpPr>
              <p:cNvPr id="3" name="Notes Placeholder 2"/>
              <p:cNvSpPr>
                <a:spLocks noGrp="1"/>
              </p:cNvSpPr>
              <p:nvPr>
                <p:ph type="body" idx="1"/>
              </p:nvPr>
            </p:nvSpPr>
            <p:spPr/>
            <p:txBody>
              <a:bodyPr/>
              <a:lstStyle/>
              <a:p>
                <a:r>
                  <a:rPr lang="en-AU" sz="1800" dirty="0">
                    <a:effectLst/>
                    <a:latin typeface="Arial" panose="020B0604020202020204" pitchFamily="34" charset="0"/>
                    <a:ea typeface="Calibri" panose="020F0502020204030204" pitchFamily="34" charset="0"/>
                  </a:rPr>
                  <a:t>Demonstrate to students how to write six ratios for a given triangle by constructing a right-angled triangle, measuring all angles and sides and recording them. </a:t>
                </a:r>
              </a:p>
              <a:p>
                <a:endParaRPr lang="en-AU" sz="1800" dirty="0">
                  <a:effectLst/>
                  <a:latin typeface="Arial" panose="020B0604020202020204" pitchFamily="34" charset="0"/>
                  <a:ea typeface="Calibri" panose="020F0502020204030204" pitchFamily="34" charset="0"/>
                </a:endParaRPr>
              </a:p>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e.g.</a:t>
                </a:r>
                <a:b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sin⁡36.9=3/5</a:t>
                </a: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cos⁡36.9=4/5</a:t>
                </a: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 </a:t>
                </a: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sin⁡53.1=4/5</a:t>
                </a: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cos⁡53.1=3/5</a:t>
                </a: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tan⁡53.1=4/3</a:t>
                </a:r>
                <a:endPar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Ask students what they notice and what they wonder about the ratios they have found. </a:t>
                </a:r>
              </a:p>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Have students construct one final right-angled triangle, measuring side lengths and angles, and write all six ratios. Are the things they noticed in your example true of every triangle?</a:t>
                </a:r>
              </a:p>
              <a:p>
                <a:pPr marL="342900" lvl="0" indent="-342900" fontAlgn="base">
                  <a:lnSpc>
                    <a:spcPct val="115000"/>
                  </a:lnSpc>
                  <a:spcBef>
                    <a:spcPts val="400"/>
                  </a:spcBef>
                  <a:buFont typeface="+mj-lt"/>
                  <a:buAutoNum type="arabicPeriod"/>
                </a:pPr>
                <a:endPar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endParaRPr>
              </a:p>
              <a:p>
                <a:pPr>
                  <a:spcBef>
                    <a:spcPts val="1200"/>
                  </a:spcBef>
                </a:pPr>
                <a:r>
                  <a:rPr lang="en-AU" sz="1800" dirty="0">
                    <a:effectLst/>
                    <a:latin typeface="Arial" panose="020B0604020202020204" pitchFamily="34" charset="0"/>
                    <a:ea typeface="Calibri" panose="020F0502020204030204" pitchFamily="34" charset="0"/>
                    <a:cs typeface="Arial" panose="020B0604020202020204" pitchFamily="34" charset="0"/>
                  </a:rPr>
                  <a:t> </a:t>
                </a:r>
                <a:endParaRPr lang="en-AU" dirty="0"/>
              </a:p>
            </p:txBody>
          </p:sp>
        </mc:Fallback>
      </mc:AlternateContent>
      <p:sp>
        <p:nvSpPr>
          <p:cNvPr id="4" name="Slide Number Placeholder 3"/>
          <p:cNvSpPr>
            <a:spLocks noGrp="1"/>
          </p:cNvSpPr>
          <p:nvPr>
            <p:ph type="sldNum" sz="quarter" idx="5"/>
          </p:nvPr>
        </p:nvSpPr>
        <p:spPr/>
        <p:txBody>
          <a:bodyPr/>
          <a:lstStyle/>
          <a:p>
            <a:fld id="{D09C5488-DD16-4714-9519-7BE21BA11D4E}" type="slidenum">
              <a:rPr lang="en-AU" smtClean="0"/>
              <a:t>7</a:t>
            </a:fld>
            <a:endParaRPr lang="en-AU"/>
          </a:p>
        </p:txBody>
      </p:sp>
    </p:spTree>
    <p:extLst>
      <p:ext uri="{BB962C8B-B14F-4D97-AF65-F5344CB8AC3E}">
        <p14:creationId xmlns:p14="http://schemas.microsoft.com/office/powerpoint/2010/main" val="13964170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441435906"/>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752187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3466073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bg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lvl1pPr>
              <a:defRPr>
                <a:solidFill>
                  <a:schemeClr val="bg1"/>
                </a:solidFill>
              </a:defRPr>
            </a:lvl1pPr>
          </a:lstStyle>
          <a:p>
            <a:r>
              <a:rPr lang="en-US"/>
              <a:t>Click icon to add picture</a:t>
            </a:r>
            <a:endParaRPr lang="en-AU"/>
          </a:p>
        </p:txBody>
      </p:sp>
      <p:pic>
        <p:nvPicPr>
          <p:cNvPr id="6" name="Picture 5">
            <a:extLst>
              <a:ext uri="{FF2B5EF4-FFF2-40B4-BE49-F238E27FC236}">
                <a16:creationId xmlns:a16="http://schemas.microsoft.com/office/drawing/2014/main" id="{1A97EB2D-0002-4493-AE06-E07C299221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350" y="360000"/>
            <a:ext cx="678225" cy="715199"/>
          </a:xfrm>
          <a:prstGeom prst="rect">
            <a:avLst/>
          </a:prstGeom>
        </p:spPr>
      </p:pic>
    </p:spTree>
    <p:extLst>
      <p:ext uri="{BB962C8B-B14F-4D97-AF65-F5344CB8AC3E}">
        <p14:creationId xmlns:p14="http://schemas.microsoft.com/office/powerpoint/2010/main" val="239829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9A3EA2A1-9A76-4DF1-8B35-8460D1ED5121}"/>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396D79FC-4511-46DC-8B32-AE6BB47494DD}"/>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4DABD93-F5E5-4624-A12D-1CB78E87878C}"/>
              </a:ext>
            </a:extLst>
          </p:cNvPr>
          <p:cNvSpPr>
            <a:spLocks noGrp="1"/>
          </p:cNvSpPr>
          <p:nvPr>
            <p:ph type="body" sz="quarter" idx="21"/>
          </p:nvPr>
        </p:nvSpPr>
        <p:spPr>
          <a:xfrm>
            <a:off x="6227764" y="42480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DF5F6401-A683-4E5C-B19F-60C8A58C2D35}"/>
              </a:ext>
            </a:extLst>
          </p:cNvPr>
          <p:cNvSpPr>
            <a:spLocks noGrp="1"/>
          </p:cNvSpPr>
          <p:nvPr>
            <p:ph type="body" sz="quarter" idx="22"/>
          </p:nvPr>
        </p:nvSpPr>
        <p:spPr>
          <a:xfrm>
            <a:off x="347663" y="42579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738029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3"/>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C2D0BD54-7D0B-4891-A21E-B22F9DA5CCA4}"/>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10FE7487-16E1-4608-9554-0EFBC927D0F7}"/>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52C16B6B-1D72-4FE8-B3CC-6616A1E2AF10}"/>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5EB5E74-9FC4-4E25-B983-367B78B1663A}"/>
              </a:ext>
            </a:extLst>
          </p:cNvPr>
          <p:cNvSpPr>
            <a:spLocks noGrp="1"/>
          </p:cNvSpPr>
          <p:nvPr>
            <p:ph type="body" sz="quarter" idx="21"/>
          </p:nvPr>
        </p:nvSpPr>
        <p:spPr>
          <a:xfrm>
            <a:off x="6227764"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E54B5F10-5A3E-4704-87D5-2CB8D15F46B2}"/>
              </a:ext>
            </a:extLst>
          </p:cNvPr>
          <p:cNvSpPr>
            <a:spLocks noGrp="1"/>
          </p:cNvSpPr>
          <p:nvPr>
            <p:ph type="body" sz="quarter" idx="22"/>
          </p:nvPr>
        </p:nvSpPr>
        <p:spPr>
          <a:xfrm>
            <a:off x="347663"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523754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620000"/>
            <a:ext cx="5616000" cy="4680000"/>
          </a:xfrm>
        </p:spPr>
        <p:txBody>
          <a:bodyPr/>
          <a:lstStyle>
            <a:lvl1pPr>
              <a:defRPr>
                <a:latin typeface="+mn-lt"/>
              </a:defRPr>
            </a:lvl1pPr>
          </a:lstStyle>
          <a:p>
            <a:r>
              <a:rPr lang="en-US"/>
              <a:t>Click icon to add table</a:t>
            </a:r>
            <a:endParaRPr lang="en-AU"/>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620000"/>
            <a:ext cx="5616000" cy="4680000"/>
          </a:xfrm>
        </p:spPr>
        <p:txBody>
          <a:bodyPr/>
          <a:lstStyle>
            <a:lvl1pPr>
              <a:defRPr>
                <a:latin typeface="+mn-lt"/>
              </a:defRPr>
            </a:lvl1pPr>
          </a:lstStyle>
          <a:p>
            <a:r>
              <a:rPr lang="en-US"/>
              <a:t>Click icon to add table</a:t>
            </a:r>
            <a:endParaRPr lang="en-AU"/>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28C0AB9A-5EB0-4C01-AB6A-268E21FF2C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57511D4D-B7CF-4565-A769-9BC0C0A0A228}"/>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991193901"/>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620000"/>
            <a:ext cx="11484000" cy="4536000"/>
          </a:xfrm>
        </p:spPr>
        <p:txBody>
          <a:bodyPr/>
          <a:lstStyle>
            <a:lvl1pPr>
              <a:lnSpc>
                <a:spcPct val="150000"/>
              </a:lnSpc>
              <a:defRPr>
                <a:latin typeface="+mn-lt"/>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565521720"/>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77CB3A0F-511B-451A-8458-A90B8C25FB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B0454035-2B61-4AA5-B92D-AE7B4F8DA6A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205389085"/>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51339"/>
          </a:xfrm>
        </p:spPr>
        <p:txBody>
          <a:bodyPr numCol="1" spcCol="180000"/>
          <a:lstStyle>
            <a:lvl1pPr algn="l">
              <a:defRPr sz="2200"/>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p:nvPr>
        </p:nvSpPr>
        <p:spPr>
          <a:xfrm>
            <a:off x="360000" y="360000"/>
            <a:ext cx="10080000" cy="618075"/>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2E4530E4-39F1-41F1-B2DC-30ACB1CA595C}"/>
              </a:ext>
            </a:extLst>
          </p:cNvPr>
          <p:cNvSpPr>
            <a:spLocks noGrp="1"/>
          </p:cNvSpPr>
          <p:nvPr>
            <p:ph type="body" sz="quarter" idx="18" hasCustomPrompt="1"/>
          </p:nvPr>
        </p:nvSpPr>
        <p:spPr>
          <a:xfrm>
            <a:off x="360000" y="11021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15044824"/>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2 Column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03CD5AEC-C258-42AE-85FE-5BEE6B15C14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16A8778F-1369-47FD-AB66-0F42629BE00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712784330"/>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accent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bg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2142786152"/>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Text box and 2 Column Content box">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F677D244-6A00-4BD3-ACE8-5EC2A13CC5A8}"/>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0B01DC35-DB3A-4874-A68A-863609323324}"/>
              </a:ext>
            </a:extLst>
          </p:cNvPr>
          <p:cNvSpPr>
            <a:spLocks noGrp="1"/>
          </p:cNvSpPr>
          <p:nvPr>
            <p:ph type="body" sz="quarter" idx="18" hasCustomPrompt="1"/>
          </p:nvPr>
        </p:nvSpPr>
        <p:spPr>
          <a:xfrm>
            <a:off x="360000" y="158072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311897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Text box and 2 Column Content box_no Lin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1800225"/>
            <a:ext cx="4680000" cy="44997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1800225"/>
            <a:ext cx="6624000" cy="4499774"/>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5A0FCAAA-70E2-4960-89F7-E534C412DC9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2916A36C-ED56-48CD-A0DE-B0EE6F84BBF3}"/>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157019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3600">
                <a:solidFill>
                  <a:srgbClr val="146CFD"/>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39393471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557775"/>
          </a:xfrm>
        </p:spPr>
        <p:txBody>
          <a:bodyPr/>
          <a:lstStyle>
            <a:lvl1pPr>
              <a:defRPr>
                <a:solidFill>
                  <a:schemeClr val="accent1"/>
                </a:solidFill>
              </a:defRPr>
            </a:lvl1pPr>
          </a:lstStyle>
          <a:p>
            <a:r>
              <a:rPr lang="en-US"/>
              <a:t>Click to edit Master title </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3" name="Text Placeholder 10">
            <a:extLst>
              <a:ext uri="{FF2B5EF4-FFF2-40B4-BE49-F238E27FC236}">
                <a16:creationId xmlns:a16="http://schemas.microsoft.com/office/drawing/2014/main" id="{F53278F0-7E0D-358C-94A1-DAA4B70E2D01}"/>
              </a:ext>
            </a:extLst>
          </p:cNvPr>
          <p:cNvSpPr>
            <a:spLocks noGrp="1"/>
          </p:cNvSpPr>
          <p:nvPr>
            <p:ph type="body" sz="quarter" idx="18" hasCustomPrompt="1"/>
          </p:nvPr>
        </p:nvSpPr>
        <p:spPr>
          <a:xfrm>
            <a:off x="5400000" y="1168289"/>
            <a:ext cx="5400000" cy="317611"/>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9925806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33400" y="63900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0023505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0091012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5E2CE7-BAAF-4A0F-BCDC-D1B8B984B089}"/>
              </a:ext>
            </a:extLst>
          </p:cNvPr>
          <p:cNvSpPr>
            <a:spLocks noGrp="1"/>
          </p:cNvSpPr>
          <p:nvPr>
            <p:ph type="body" sz="quarter" idx="17"/>
          </p:nvPr>
        </p:nvSpPr>
        <p:spPr>
          <a:xfrm>
            <a:off x="360363" y="1800001"/>
            <a:ext cx="6588125" cy="4535712"/>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itle 3">
            <a:extLst>
              <a:ext uri="{FF2B5EF4-FFF2-40B4-BE49-F238E27FC236}">
                <a16:creationId xmlns:a16="http://schemas.microsoft.com/office/drawing/2014/main" id="{6E72A7D1-A5EB-4D09-AD47-B0A275B76352}"/>
              </a:ext>
            </a:extLst>
          </p:cNvPr>
          <p:cNvSpPr>
            <a:spLocks noGrp="1"/>
          </p:cNvSpPr>
          <p:nvPr>
            <p:ph type="title"/>
          </p:nvPr>
        </p:nvSpPr>
        <p:spPr>
          <a:xfrm>
            <a:off x="360000" y="360000"/>
            <a:ext cx="6588488"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B7B9D695-CA75-41BE-8E93-58026D8541AA}"/>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593044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1"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3">
            <a:extLst>
              <a:ext uri="{FF2B5EF4-FFF2-40B4-BE49-F238E27FC236}">
                <a16:creationId xmlns:a16="http://schemas.microsoft.com/office/drawing/2014/main" id="{288B2F92-9E9A-44B6-B1AC-D5D3E091E305}"/>
              </a:ext>
            </a:extLst>
          </p:cNvPr>
          <p:cNvSpPr>
            <a:spLocks noGrp="1"/>
          </p:cNvSpPr>
          <p:nvPr>
            <p:ph type="title"/>
          </p:nvPr>
        </p:nvSpPr>
        <p:spPr>
          <a:xfrm>
            <a:off x="360000" y="360000"/>
            <a:ext cx="6587995" cy="545601"/>
          </a:xfrm>
        </p:spPr>
        <p:txBody>
          <a:bodyPr/>
          <a:lstStyle>
            <a:lvl1pPr>
              <a:defRPr>
                <a:solidFill>
                  <a:schemeClr val="accent1"/>
                </a:solidFill>
              </a:defRPr>
            </a:lvl1pPr>
          </a:lstStyle>
          <a:p>
            <a:r>
              <a:rPr lang="en-US"/>
              <a:t>Click to edit Master title style</a:t>
            </a:r>
            <a:endParaRPr lang="en-AU"/>
          </a:p>
        </p:txBody>
      </p:sp>
      <p:sp>
        <p:nvSpPr>
          <p:cNvPr id="10" name="Text Placeholder 10">
            <a:extLst>
              <a:ext uri="{FF2B5EF4-FFF2-40B4-BE49-F238E27FC236}">
                <a16:creationId xmlns:a16="http://schemas.microsoft.com/office/drawing/2014/main" id="{EC2837A2-1CBF-4261-8400-72B50306E678}"/>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1804867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27380761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bg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bg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solidFill>
                  <a:schemeClr val="bg1"/>
                </a:solidFill>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lvl1pPr>
              <a:defRPr>
                <a:solidFill>
                  <a:schemeClr val="bg1"/>
                </a:solidFill>
              </a:defRPr>
            </a:lvl1pPr>
          </a:lstStyle>
          <a:p>
            <a:fld id="{10A01DC5-1685-4615-8240-15192985C6A2}" type="slidenum">
              <a:rPr lang="en-AU" smtClean="0"/>
              <a:pPr/>
              <a:t>‹#›</a:t>
            </a:fld>
            <a:endParaRPr lang="en-AU"/>
          </a:p>
        </p:txBody>
      </p:sp>
      <p:pic>
        <p:nvPicPr>
          <p:cNvPr id="3" name="Picture 2">
            <a:extLst>
              <a:ext uri="{FF2B5EF4-FFF2-40B4-BE49-F238E27FC236}">
                <a16:creationId xmlns:a16="http://schemas.microsoft.com/office/drawing/2014/main" id="{CBCAB367-DE01-40E9-A368-655F816DA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90327" y="348916"/>
            <a:ext cx="653673" cy="689309"/>
          </a:xfrm>
          <a:prstGeom prst="rect">
            <a:avLst/>
          </a:prstGeom>
        </p:spPr>
      </p:pic>
    </p:spTree>
    <p:extLst>
      <p:ext uri="{BB962C8B-B14F-4D97-AF65-F5344CB8AC3E}">
        <p14:creationId xmlns:p14="http://schemas.microsoft.com/office/powerpoint/2010/main" val="3259617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2385288"/>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2385288"/>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2673288"/>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2385288"/>
            <a:ext cx="2772000" cy="287999"/>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042575"/>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a:t>Click icon to add picture</a:t>
            </a:r>
            <a:endParaRPr lang="en-AU"/>
          </a:p>
        </p:txBody>
      </p:sp>
    </p:spTree>
    <p:extLst>
      <p:ext uri="{BB962C8B-B14F-4D97-AF65-F5344CB8AC3E}">
        <p14:creationId xmlns:p14="http://schemas.microsoft.com/office/powerpoint/2010/main" val="115377515"/>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2" name="Title 3">
            <a:extLst>
              <a:ext uri="{FF2B5EF4-FFF2-40B4-BE49-F238E27FC236}">
                <a16:creationId xmlns:a16="http://schemas.microsoft.com/office/drawing/2014/main" id="{CB7A21B1-08A4-421B-AA52-B0854A5F5781}"/>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188840D4-8AFA-479E-9A68-568C2F149974}"/>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5481240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wo Content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E70140A7-B494-4ADF-8485-E52C7306BAA8}"/>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C94CF964-0D7A-4F66-8FE1-E2E50D870BE0}"/>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2351327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lower">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4C0B6C8A-6222-B0CE-D530-EA6C14EF245A}"/>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E86C865E-A068-4FBE-B21E-C9D861952ED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BE794027-C1B1-4CB9-8AFE-582EC29DB3F4}"/>
              </a:ext>
            </a:extLst>
          </p:cNvPr>
          <p:cNvSpPr>
            <a:spLocks noGrp="1"/>
          </p:cNvSpPr>
          <p:nvPr>
            <p:ph type="body" sz="quarter" idx="18" hasCustomPrompt="1"/>
          </p:nvPr>
        </p:nvSpPr>
        <p:spPr>
          <a:xfrm>
            <a:off x="360000" y="1623457"/>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8730970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wo Content lower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7753531B-D8A9-4B37-924D-FCDE48E22787}"/>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4EE53A05-3D7E-4414-B822-57F7C3CD674C}"/>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6094439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ubheading box with three column text box and image box">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14599791-EF19-4673-AA81-5D6FF85F2016}"/>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DE07C0E9-CC6F-48B9-A5AB-2914FBDFD3B0}"/>
              </a:ext>
            </a:extLst>
          </p:cNvPr>
          <p:cNvSpPr>
            <a:spLocks noGrp="1"/>
          </p:cNvSpPr>
          <p:nvPr>
            <p:ph type="body" sz="quarter" idx="18" hasCustomPrompt="1"/>
          </p:nvPr>
        </p:nvSpPr>
        <p:spPr>
          <a:xfrm>
            <a:off x="360000" y="158927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0453590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_no Lin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9FF4BC1C-28FA-438D-B02E-F022AA594BC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60FD63DB-4575-4B45-9A01-C99009246C7B}"/>
              </a:ext>
            </a:extLst>
          </p:cNvPr>
          <p:cNvSpPr>
            <a:spLocks noGrp="1"/>
          </p:cNvSpPr>
          <p:nvPr>
            <p:ph type="body" sz="quarter" idx="18" hasCustomPrompt="1"/>
          </p:nvPr>
        </p:nvSpPr>
        <p:spPr>
          <a:xfrm>
            <a:off x="360000" y="154654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5180199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 with caption at right over text box">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1"/>
              </a:ext>
            </a:extLst>
          </p:cNvPr>
          <p:cNvSpPr>
            <a:spLocks noGrp="1"/>
          </p:cNvSpPr>
          <p:nvPr>
            <p:ph type="pic" sz="quarter" idx="15"/>
          </p:nvPr>
        </p:nvSpPr>
        <p:spPr>
          <a:xfrm>
            <a:off x="0" y="1548000"/>
            <a:ext cx="5976000" cy="4680000"/>
          </a:xfrm>
        </p:spPr>
        <p:txBody>
          <a:bodyPr/>
          <a:lstStyle/>
          <a:p>
            <a:r>
              <a:rPr lang="en-US"/>
              <a:t>Click icon to add picture</a:t>
            </a:r>
            <a:endParaRPr lang="en-AU"/>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6192000" y="1548000"/>
            <a:ext cx="56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6192000" y="1728000"/>
            <a:ext cx="5688000" cy="900000"/>
          </a:xfrm>
        </p:spPr>
        <p:txBody>
          <a:bodyPr>
            <a:noAutofit/>
          </a:bodyPr>
          <a:lstStyle>
            <a:lvl1pPr>
              <a:defRPr sz="1400">
                <a:latin typeface="+mn-lt"/>
              </a:defRPr>
            </a:lvl1pPr>
          </a:lstStyle>
          <a:p>
            <a:pPr lvl="0"/>
            <a:r>
              <a:rPr lang="en-US"/>
              <a:t>Caption</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6192000" y="2771999"/>
            <a:ext cx="5688000" cy="324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6192000" y="6228000"/>
            <a:ext cx="56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EFC25D5C-75DB-4279-AC00-2D320745128E}"/>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D9046FC8-7C55-4C92-84EC-77EF486F475B}"/>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0830642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a:t>Click to edit Master title style</a:t>
            </a:r>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solidFill>
                  <a:schemeClr val="accent1"/>
                </a:solidFill>
              </a:defRPr>
            </a:lvl1pPr>
            <a:lvl2pPr>
              <a:defRPr sz="1800">
                <a:latin typeface="+mn-lt"/>
              </a:defRPr>
            </a:lvl2pPr>
          </a:lstStyle>
          <a:p>
            <a:pPr lvl="0"/>
            <a:r>
              <a:rPr lang="en-US"/>
              <a:t>Click to edit Master text styles</a:t>
            </a:r>
          </a:p>
          <a:p>
            <a:pPr lvl="1"/>
            <a:r>
              <a:rPr lang="en-US"/>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10452982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2183533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901463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bg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bg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bg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bg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94164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2 column text above graphic">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9" name="Title 3">
            <a:extLst>
              <a:ext uri="{FF2B5EF4-FFF2-40B4-BE49-F238E27FC236}">
                <a16:creationId xmlns:a16="http://schemas.microsoft.com/office/drawing/2014/main" id="{05BC5410-7E55-4593-BA28-5E8E6B37DC5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CCAC8508-E60B-446A-8E8E-4CDD0947B710}"/>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07251221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with two multi-content boxe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Picture Placeholder 14">
            <a:extLst>
              <a:ext uri="{FF2B5EF4-FFF2-40B4-BE49-F238E27FC236}">
                <a16:creationId xmlns:a16="http://schemas.microsoft.com/office/drawing/2014/main" id="{A1EC6F40-A8A0-4128-90D0-E467B30278DC}"/>
              </a:ext>
              <a:ext uri="{C183D7F6-B498-43B3-948B-1728B52AA6E4}">
                <adec:decorative xmlns:adec="http://schemas.microsoft.com/office/drawing/2017/decorative" val="1"/>
              </a:ext>
            </a:extLst>
          </p:cNvPr>
          <p:cNvSpPr>
            <a:spLocks noGrp="1"/>
          </p:cNvSpPr>
          <p:nvPr>
            <p:ph type="pic" sz="quarter" idx="13"/>
          </p:nvPr>
        </p:nvSpPr>
        <p:spPr>
          <a:xfrm>
            <a:off x="539750" y="1728788"/>
            <a:ext cx="6229350" cy="4607212"/>
          </a:xfrm>
        </p:spPr>
        <p:txBody>
          <a:bodyPr/>
          <a:lstStyle/>
          <a:p>
            <a:r>
              <a:rPr lang="en-US"/>
              <a:t>Click icon to add picture</a:t>
            </a:r>
            <a:endParaRPr lang="en-AU"/>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9" y="1727999"/>
            <a:ext cx="4715997"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28000" y="3924000"/>
            <a:ext cx="4715996"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000">
                <a:latin typeface="+mn-lt"/>
              </a:defRPr>
            </a:lvl1pPr>
          </a:lstStyle>
          <a:p>
            <a:pPr lvl="0"/>
            <a:r>
              <a:rPr lang="en-US"/>
              <a:t>Caption</a:t>
            </a:r>
            <a:endParaRPr lang="en-AU"/>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79691CFB-7E44-4ABC-B663-13EAB9E121E0}"/>
              </a:ext>
            </a:extLst>
          </p:cNvPr>
          <p:cNvSpPr>
            <a:spLocks noGrp="1"/>
          </p:cNvSpPr>
          <p:nvPr>
            <p:ph type="title"/>
          </p:nvPr>
        </p:nvSpPr>
        <p:spPr>
          <a:xfrm>
            <a:off x="539748" y="360000"/>
            <a:ext cx="9900251" cy="545601"/>
          </a:xfrm>
        </p:spPr>
        <p:txBody>
          <a:bodyPr/>
          <a:lstStyle>
            <a:lvl1pPr>
              <a:defRPr>
                <a:solidFill>
                  <a:schemeClr val="accent1"/>
                </a:solidFill>
              </a:defRPr>
            </a:lvl1pPr>
          </a:lstStyle>
          <a:p>
            <a:r>
              <a:rPr lang="en-US"/>
              <a:t>Click to edit Master title style</a:t>
            </a:r>
            <a:endParaRPr lang="en-AU"/>
          </a:p>
        </p:txBody>
      </p:sp>
      <p:sp>
        <p:nvSpPr>
          <p:cNvPr id="13" name="Text Placeholder 10">
            <a:extLst>
              <a:ext uri="{FF2B5EF4-FFF2-40B4-BE49-F238E27FC236}">
                <a16:creationId xmlns:a16="http://schemas.microsoft.com/office/drawing/2014/main" id="{91B4D21B-6662-499E-B4B3-F33ABC0C0C36}"/>
              </a:ext>
            </a:extLst>
          </p:cNvPr>
          <p:cNvSpPr>
            <a:spLocks noGrp="1"/>
          </p:cNvSpPr>
          <p:nvPr>
            <p:ph type="body" sz="quarter" idx="18" hasCustomPrompt="1"/>
          </p:nvPr>
        </p:nvSpPr>
        <p:spPr>
          <a:xfrm>
            <a:off x="539748" y="1016704"/>
            <a:ext cx="9900252"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4354715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a:t>Click icon to add chart</a:t>
            </a:r>
            <a:endParaRPr lang="en-AU"/>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Master text styles</a:t>
            </a:r>
          </a:p>
          <a:p>
            <a:pPr lvl="1"/>
            <a:r>
              <a:rPr lang="en-US"/>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a:t>Click icon to add chart</a:t>
            </a:r>
            <a:endParaRPr lang="en-AU"/>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text styles</a:t>
            </a:r>
          </a:p>
          <a:p>
            <a:pPr lvl="1"/>
            <a:r>
              <a:rPr lang="en-US"/>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10741BC9-5810-4402-AD5B-2DD451F81539}"/>
              </a:ext>
            </a:extLst>
          </p:cNvPr>
          <p:cNvSpPr>
            <a:spLocks noGrp="1"/>
          </p:cNvSpPr>
          <p:nvPr>
            <p:ph type="title"/>
          </p:nvPr>
        </p:nvSpPr>
        <p:spPr>
          <a:xfrm>
            <a:off x="539750" y="360000"/>
            <a:ext cx="990025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26173B19-BDA0-4232-B1D7-D85D6B594E60}"/>
              </a:ext>
            </a:extLst>
          </p:cNvPr>
          <p:cNvSpPr>
            <a:spLocks noGrp="1"/>
          </p:cNvSpPr>
          <p:nvPr>
            <p:ph type="body" sz="quarter" idx="20" hasCustomPrompt="1"/>
          </p:nvPr>
        </p:nvSpPr>
        <p:spPr>
          <a:xfrm>
            <a:off x="539750" y="1016704"/>
            <a:ext cx="990025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2244229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60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359999"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8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8000"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F2CB1FCA-D1E5-416B-B1F2-710F1C82DC16}"/>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04324E8E-03E6-4838-9622-D9823630F780}"/>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8920518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7158475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13090279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ntent Double Column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23056-E44C-AF43-A422-C82DD035EF01}"/>
              </a:ext>
            </a:extLst>
          </p:cNvPr>
          <p:cNvSpPr>
            <a:spLocks noGrp="1"/>
          </p:cNvSpPr>
          <p:nvPr>
            <p:ph type="title"/>
          </p:nvPr>
        </p:nvSpPr>
        <p:spPr>
          <a:xfrm>
            <a:off x="343125" y="402012"/>
            <a:ext cx="10629676" cy="498470"/>
          </a:xfrm>
        </p:spPr>
        <p:txBody>
          <a:bodyPr/>
          <a:lstStyle>
            <a:lvl1pPr>
              <a:defRPr>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Footer Placeholder 2">
            <a:extLst>
              <a:ext uri="{FF2B5EF4-FFF2-40B4-BE49-F238E27FC236}">
                <a16:creationId xmlns:a16="http://schemas.microsoft.com/office/drawing/2014/main" id="{5C701063-BE19-724C-91DD-C5F4B7488FA3}"/>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196E156F-4B4A-874F-AEE2-940A34FF45A4}"/>
              </a:ext>
            </a:extLst>
          </p:cNvPr>
          <p:cNvSpPr>
            <a:spLocks noGrp="1"/>
          </p:cNvSpPr>
          <p:nvPr>
            <p:ph type="sldNum" sz="quarter" idx="11"/>
          </p:nvPr>
        </p:nvSpPr>
        <p:spPr/>
        <p:txBody>
          <a:bodyPr/>
          <a:lstStyle/>
          <a:p>
            <a:fld id="{53F625F3-B677-4D46-AEB5-DC449A9DF797}" type="slidenum">
              <a:rPr lang="en-AU" smtClean="0"/>
              <a:pPr/>
              <a:t>‹#›</a:t>
            </a:fld>
            <a:endParaRPr lang="en-AU"/>
          </a:p>
        </p:txBody>
      </p:sp>
      <p:sp>
        <p:nvSpPr>
          <p:cNvPr id="5" name="Text Placeholder 2078">
            <a:extLst>
              <a:ext uri="{FF2B5EF4-FFF2-40B4-BE49-F238E27FC236}">
                <a16:creationId xmlns:a16="http://schemas.microsoft.com/office/drawing/2014/main" id="{0C286ABD-2EA9-E445-A9AD-2AD792A0E003}"/>
              </a:ext>
            </a:extLst>
          </p:cNvPr>
          <p:cNvSpPr>
            <a:spLocks noGrp="1"/>
          </p:cNvSpPr>
          <p:nvPr>
            <p:ph type="body" sz="quarter" idx="15" hasCustomPrompt="1"/>
          </p:nvPr>
        </p:nvSpPr>
        <p:spPr>
          <a:xfrm>
            <a:off x="340307" y="910008"/>
            <a:ext cx="10632493" cy="466356"/>
          </a:xfrm>
          <a:prstGeom prst="rect">
            <a:avLst/>
          </a:prstGeom>
        </p:spPr>
        <p:txBody>
          <a:bodyPr wrap="square" lIns="0">
            <a:noAutofit/>
          </a:bodyPr>
          <a:lstStyle>
            <a:lvl1pPr marL="0" indent="0">
              <a:buNone/>
              <a:defRPr sz="1800" b="0" i="0">
                <a:solidFill>
                  <a:schemeClr val="accent2"/>
                </a:solidFill>
                <a:latin typeface="Arial" panose="020B0604020202020204" pitchFamily="34" charset="0"/>
                <a:cs typeface="Arial" panose="020B0604020202020204" pitchFamily="34" charset="0"/>
              </a:defRPr>
            </a:lvl1pPr>
            <a:lvl2pPr marL="0" indent="0">
              <a:buNone/>
              <a:defRPr/>
            </a:lvl2pPr>
          </a:lstStyle>
          <a:p>
            <a:pPr lvl="0"/>
            <a:r>
              <a:rPr lang="en-US"/>
              <a:t>Subtitle goes here</a:t>
            </a:r>
          </a:p>
        </p:txBody>
      </p:sp>
      <p:cxnSp>
        <p:nvCxnSpPr>
          <p:cNvPr id="7" name="Straight Connector 6">
            <a:extLst>
              <a:ext uri="{FF2B5EF4-FFF2-40B4-BE49-F238E27FC236}">
                <a16:creationId xmlns:a16="http://schemas.microsoft.com/office/drawing/2014/main" id="{B47D4F20-168E-1D45-8475-BC928E86208C}"/>
              </a:ext>
            </a:extLst>
          </p:cNvPr>
          <p:cNvCxnSpPr>
            <a:cxnSpLocks/>
          </p:cNvCxnSpPr>
          <p:nvPr userDrawn="1"/>
        </p:nvCxnSpPr>
        <p:spPr>
          <a:xfrm>
            <a:off x="334963" y="1665287"/>
            <a:ext cx="114681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Picture Placeholder 3">
            <a:extLst>
              <a:ext uri="{FF2B5EF4-FFF2-40B4-BE49-F238E27FC236}">
                <a16:creationId xmlns:a16="http://schemas.microsoft.com/office/drawing/2014/main" id="{92BA1511-BC03-1340-A366-AB5EC6B308E1}"/>
              </a:ext>
            </a:extLst>
          </p:cNvPr>
          <p:cNvSpPr>
            <a:spLocks noGrp="1"/>
          </p:cNvSpPr>
          <p:nvPr>
            <p:ph type="pic" sz="quarter" idx="17"/>
          </p:nvPr>
        </p:nvSpPr>
        <p:spPr>
          <a:xfrm>
            <a:off x="5951538" y="1989138"/>
            <a:ext cx="5868987" cy="4123485"/>
          </a:xfrm>
        </p:spPr>
        <p:txBody>
          <a:bodyPr>
            <a:normAutofit/>
          </a:bodyPr>
          <a:lstStyle>
            <a:lvl1pPr marL="0" indent="0">
              <a:buNone/>
              <a:defRPr sz="1800"/>
            </a:lvl1pPr>
          </a:lstStyle>
          <a:p>
            <a:r>
              <a:rPr lang="en-US"/>
              <a:t>Click icon to add picture</a:t>
            </a:r>
            <a:endParaRPr lang="en-AU"/>
          </a:p>
        </p:txBody>
      </p:sp>
      <p:sp>
        <p:nvSpPr>
          <p:cNvPr id="11" name="Text Placeholder 2">
            <a:extLst>
              <a:ext uri="{FF2B5EF4-FFF2-40B4-BE49-F238E27FC236}">
                <a16:creationId xmlns:a16="http://schemas.microsoft.com/office/drawing/2014/main" id="{C34004FB-FECF-9449-91A7-F251720D0E38}"/>
              </a:ext>
            </a:extLst>
          </p:cNvPr>
          <p:cNvSpPr>
            <a:spLocks noGrp="1"/>
          </p:cNvSpPr>
          <p:nvPr>
            <p:ph type="body" sz="quarter" idx="16"/>
          </p:nvPr>
        </p:nvSpPr>
        <p:spPr>
          <a:xfrm>
            <a:off x="334962" y="1989138"/>
            <a:ext cx="5392737" cy="41234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2" name="Graphic 11">
            <a:extLst>
              <a:ext uri="{FF2B5EF4-FFF2-40B4-BE49-F238E27FC236}">
                <a16:creationId xmlns:a16="http://schemas.microsoft.com/office/drawing/2014/main" id="{00079BD0-8F19-D845-893E-1EF997B1BF5A}"/>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1292918" y="383757"/>
            <a:ext cx="504501" cy="531895"/>
          </a:xfrm>
          <a:prstGeom prst="rect">
            <a:avLst/>
          </a:prstGeom>
        </p:spPr>
      </p:pic>
    </p:spTree>
    <p:extLst>
      <p:ext uri="{BB962C8B-B14F-4D97-AF65-F5344CB8AC3E}">
        <p14:creationId xmlns:p14="http://schemas.microsoft.com/office/powerpoint/2010/main" val="43016362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accent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accent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accent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accent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314077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accent1"/>
                </a:solidFill>
                <a:latin typeface="+mj-lt"/>
              </a:defRPr>
            </a:lvl1pPr>
          </a:lstStyle>
          <a:p>
            <a:r>
              <a:rPr lang="en-US"/>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accent1"/>
                </a:solidFill>
              </a:defRPr>
            </a:lvl1pPr>
          </a:lstStyle>
          <a:p>
            <a:pPr lvl="0"/>
            <a:r>
              <a:rPr lang="en-US"/>
              <a:t>Presenter title</a:t>
            </a:r>
            <a:endParaRPr lang="en-AU"/>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a:t>Click icon to add picture</a:t>
            </a:r>
            <a:endParaRPr lang="en-AU"/>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Tree>
    <p:extLst>
      <p:ext uri="{BB962C8B-B14F-4D97-AF65-F5344CB8AC3E}">
        <p14:creationId xmlns:p14="http://schemas.microsoft.com/office/powerpoint/2010/main" val="276945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accent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accent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4255454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bg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bg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2888889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a:t>NSW Department of Education</a:t>
            </a:r>
            <a:endParaRPr lang="en-AU"/>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Tree>
    <p:extLst>
      <p:ext uri="{BB962C8B-B14F-4D97-AF65-F5344CB8AC3E}">
        <p14:creationId xmlns:p14="http://schemas.microsoft.com/office/powerpoint/2010/main" val="150784293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48"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1434246010"/>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 id="2147483761" r:id="rId18"/>
    <p:sldLayoutId id="2147483762" r:id="rId19"/>
    <p:sldLayoutId id="2147483763" r:id="rId20"/>
    <p:sldLayoutId id="2147483764" r:id="rId21"/>
    <p:sldLayoutId id="2147483765" r:id="rId22"/>
    <p:sldLayoutId id="2147483766" r:id="rId23"/>
    <p:sldLayoutId id="2147483767" r:id="rId24"/>
    <p:sldLayoutId id="2147483768" r:id="rId25"/>
    <p:sldLayoutId id="2147483769" r:id="rId26"/>
    <p:sldLayoutId id="2147483770" r:id="rId27"/>
    <p:sldLayoutId id="2147483771" r:id="rId28"/>
    <p:sldLayoutId id="2147483772" r:id="rId29"/>
    <p:sldLayoutId id="2147483773" r:id="rId30"/>
    <p:sldLayoutId id="2147483774" r:id="rId31"/>
    <p:sldLayoutId id="2147483775" r:id="rId32"/>
    <p:sldLayoutId id="2147483776" r:id="rId33"/>
    <p:sldLayoutId id="2147483777" r:id="rId34"/>
    <p:sldLayoutId id="2147483778" r:id="rId35"/>
    <p:sldLayoutId id="2147483779" r:id="rId36"/>
    <p:sldLayoutId id="2147483780" r:id="rId37"/>
    <p:sldLayoutId id="2147483781" r:id="rId38"/>
    <p:sldLayoutId id="2147483782" r:id="rId39"/>
    <p:sldLayoutId id="2147483783" r:id="rId40"/>
    <p:sldLayoutId id="2147483784" r:id="rId41"/>
    <p:sldLayoutId id="2147483785" r:id="rId42"/>
    <p:sldLayoutId id="2147483786" r:id="rId43"/>
    <p:sldLayoutId id="2147483787" r:id="rId44"/>
    <p:sldLayoutId id="2147483788" r:id="rId45"/>
    <p:sldLayoutId id="2147483789" r:id="rId46"/>
  </p:sldLayoutIdLs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6.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B2403B-3D00-6C48-9C04-C5FE8C187D84}"/>
              </a:ext>
            </a:extLst>
          </p:cNvPr>
          <p:cNvSpPr>
            <a:spLocks noGrp="1"/>
          </p:cNvSpPr>
          <p:nvPr>
            <p:ph type="ctrTitle"/>
          </p:nvPr>
        </p:nvSpPr>
        <p:spPr>
          <a:xfrm>
            <a:off x="359998" y="2880000"/>
            <a:ext cx="11484001" cy="951771"/>
          </a:xfrm>
        </p:spPr>
        <p:txBody>
          <a:bodyPr/>
          <a:lstStyle/>
          <a:p>
            <a:r>
              <a:rPr lang="en-US" dirty="0"/>
              <a:t>The tangent ratio</a:t>
            </a:r>
          </a:p>
        </p:txBody>
      </p:sp>
      <p:sp>
        <p:nvSpPr>
          <p:cNvPr id="2" name="Text Placeholder 1">
            <a:extLst>
              <a:ext uri="{FF2B5EF4-FFF2-40B4-BE49-F238E27FC236}">
                <a16:creationId xmlns:a16="http://schemas.microsoft.com/office/drawing/2014/main" id="{E4AE27A0-1CE4-2D49-A917-980DC55DBA2E}"/>
              </a:ext>
            </a:extLst>
          </p:cNvPr>
          <p:cNvSpPr>
            <a:spLocks noGrp="1"/>
          </p:cNvSpPr>
          <p:nvPr>
            <p:ph type="body" sz="quarter" idx="10"/>
          </p:nvPr>
        </p:nvSpPr>
        <p:spPr>
          <a:xfrm>
            <a:off x="360000" y="4140000"/>
            <a:ext cx="2700000" cy="1080000"/>
          </a:xfrm>
        </p:spPr>
        <p:txBody>
          <a:bodyPr/>
          <a:lstStyle/>
          <a:p>
            <a:r>
              <a:rPr lang="en-US" dirty="0"/>
              <a:t>Explicit teaching</a:t>
            </a:r>
          </a:p>
        </p:txBody>
      </p:sp>
    </p:spTree>
    <p:extLst>
      <p:ext uri="{BB962C8B-B14F-4D97-AF65-F5344CB8AC3E}">
        <p14:creationId xmlns:p14="http://schemas.microsoft.com/office/powerpoint/2010/main" val="64714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1CC71-BEF5-A833-6873-D80E358FBF1A}"/>
              </a:ext>
            </a:extLst>
          </p:cNvPr>
          <p:cNvSpPr>
            <a:spLocks noGrp="1"/>
          </p:cNvSpPr>
          <p:nvPr>
            <p:ph type="title"/>
          </p:nvPr>
        </p:nvSpPr>
        <p:spPr/>
        <p:txBody>
          <a:bodyPr/>
          <a:lstStyle/>
          <a:p>
            <a:r>
              <a:rPr lang="en-US" dirty="0"/>
              <a:t>The tangent ratio – part 1</a:t>
            </a:r>
            <a:endParaRPr lang="en-AU" dirty="0"/>
          </a:p>
        </p:txBody>
      </p:sp>
      <p:sp>
        <p:nvSpPr>
          <p:cNvPr id="5" name="Text Placeholder 4">
            <a:extLst>
              <a:ext uri="{FF2B5EF4-FFF2-40B4-BE49-F238E27FC236}">
                <a16:creationId xmlns:a16="http://schemas.microsoft.com/office/drawing/2014/main" id="{25586A86-9C76-F8AA-8AAC-02F41E0C5DA3}"/>
              </a:ext>
            </a:extLst>
          </p:cNvPr>
          <p:cNvSpPr>
            <a:spLocks noGrp="1"/>
          </p:cNvSpPr>
          <p:nvPr>
            <p:ph type="body" sz="quarter" idx="18"/>
          </p:nvPr>
        </p:nvSpPr>
        <p:spPr/>
        <p:txBody>
          <a:bodyPr/>
          <a:lstStyle/>
          <a:p>
            <a:r>
              <a:rPr lang="en-AU" dirty="0"/>
              <a:t>Visible learning</a:t>
            </a:r>
          </a:p>
        </p:txBody>
      </p:sp>
      <mc:AlternateContent xmlns:mc="http://schemas.openxmlformats.org/markup-compatibility/2006" xmlns:a14="http://schemas.microsoft.com/office/drawing/2010/main">
        <mc:Choice Requires="a14">
          <p:sp>
            <p:nvSpPr>
              <p:cNvPr id="6" name="Text Placeholder 5">
                <a:extLst>
                  <a:ext uri="{FF2B5EF4-FFF2-40B4-BE49-F238E27FC236}">
                    <a16:creationId xmlns:a16="http://schemas.microsoft.com/office/drawing/2014/main" id="{B952C598-7CA8-A899-A9EC-D8382240FDA4}"/>
                  </a:ext>
                </a:extLst>
              </p:cNvPr>
              <p:cNvSpPr>
                <a:spLocks noGrp="1"/>
              </p:cNvSpPr>
              <p:nvPr>
                <p:ph type="body" sz="quarter" idx="19"/>
              </p:nvPr>
            </p:nvSpPr>
            <p:spPr/>
            <p:txBody>
              <a:bodyPr>
                <a:noAutofit/>
              </a:bodyPr>
              <a:lstStyle/>
              <a:p>
                <a:pPr marL="0" lvl="2" indent="0">
                  <a:lnSpc>
                    <a:spcPct val="114000"/>
                  </a:lnSpc>
                  <a:spcBef>
                    <a:spcPts val="1200"/>
                  </a:spcBef>
                  <a:spcAft>
                    <a:spcPts val="1000"/>
                  </a:spcAft>
                  <a:buNone/>
                </a:pPr>
                <a:r>
                  <a:rPr lang="en-AU" sz="2000" b="1" dirty="0">
                    <a:solidFill>
                      <a:schemeClr val="tx1"/>
                    </a:solidFill>
                    <a:effectLst/>
                    <a:latin typeface="+mj-lt"/>
                    <a:ea typeface="SimSun" panose="02010600030101010101" pitchFamily="2" charset="-122"/>
                  </a:rPr>
                  <a:t>Learning intentions</a:t>
                </a:r>
              </a:p>
              <a:p>
                <a:pPr marL="342900" lvl="0" indent="-342900">
                  <a:lnSpc>
                    <a:spcPct val="114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To be able to use language associated with trigonometry to describe right-angled triangles.</a:t>
                </a:r>
              </a:p>
              <a:p>
                <a:pPr marL="342900" lvl="0" indent="-342900">
                  <a:lnSpc>
                    <a:spcPct val="114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To know and be able to define the tangent ratio.</a:t>
                </a:r>
              </a:p>
              <a:p>
                <a:pPr marL="0" lvl="2" indent="0">
                  <a:lnSpc>
                    <a:spcPct val="114000"/>
                  </a:lnSpc>
                  <a:spcBef>
                    <a:spcPts val="1200"/>
                  </a:spcBef>
                  <a:spcAft>
                    <a:spcPts val="1000"/>
                  </a:spcAft>
                  <a:buNone/>
                </a:pPr>
                <a:r>
                  <a:rPr lang="en-AU" sz="2000" b="1" dirty="0">
                    <a:solidFill>
                      <a:schemeClr val="tx1"/>
                    </a:solidFill>
                    <a:effectLst/>
                    <a:latin typeface="+mj-lt"/>
                    <a:ea typeface="SimSun" panose="02010600030101010101" pitchFamily="2" charset="-122"/>
                  </a:rPr>
                  <a:t>Success criteria</a:t>
                </a:r>
              </a:p>
              <a:p>
                <a:pPr marL="342900" lvl="0" indent="-342900">
                  <a:lnSpc>
                    <a:spcPct val="114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identify the hypotenuse, opposite and adjacent sides with respect to an angle in a right-angled triangle.</a:t>
                </a:r>
              </a:p>
              <a:p>
                <a:pPr marL="342900" lvl="0" indent="-342900">
                  <a:lnSpc>
                    <a:spcPct val="114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explain the relationship between the value of </a:t>
                </a:r>
                <a14:m>
                  <m:oMath xmlns:m="http://schemas.openxmlformats.org/officeDocument/2006/math">
                    <m:func>
                      <m:funcPr>
                        <m:ctrlP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ctrlPr>
                      </m:funcPr>
                      <m:fName>
                        <m:r>
                          <m:rPr>
                            <m:sty m:val="p"/>
                          </m:rPr>
                          <a:rPr lang="en-AU" sz="1800">
                            <a:solidFill>
                              <a:schemeClr val="tx1"/>
                            </a:solidFill>
                            <a:effectLst/>
                            <a:latin typeface="Cambria Math" panose="02040503050406030204" pitchFamily="18" charset="0"/>
                            <a:ea typeface="Calibri" panose="020F0502020204030204" pitchFamily="34" charset="0"/>
                            <a:cs typeface="Arial" panose="020B0604020202020204" pitchFamily="34" charset="0"/>
                          </a:rPr>
                          <m:t>tan</m:t>
                        </m:r>
                      </m:fName>
                      <m:e>
                        <m:sSup>
                          <m:sSupPr>
                            <m:ctrlP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ctrlPr>
                          </m:sSupPr>
                          <m:e>
                            <m: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t>30</m:t>
                            </m:r>
                          </m:e>
                          <m:sup>
                            <m: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t>𝑜</m:t>
                            </m:r>
                          </m:sup>
                        </m:sSup>
                      </m:e>
                    </m:func>
                  </m:oMath>
                </a14:m>
                <a:r>
                  <a:rPr lang="en-AU" sz="1800" dirty="0">
                    <a:solidFill>
                      <a:schemeClr val="tx1"/>
                    </a:solidFill>
                    <a:effectLst/>
                    <a:ea typeface="Calibri" panose="020F0502020204030204" pitchFamily="34" charset="0"/>
                    <a:cs typeface="Arial" panose="020B0604020202020204" pitchFamily="34" charset="0"/>
                  </a:rPr>
                  <a:t> found in my calculator and a right-angled triangle with a </a:t>
                </a:r>
                <a14:m>
                  <m:oMath xmlns:m="http://schemas.openxmlformats.org/officeDocument/2006/math">
                    <m:sSup>
                      <m:sSupPr>
                        <m:ctrlP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ctrlPr>
                      </m:sSupPr>
                      <m:e>
                        <m: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t>30</m:t>
                        </m:r>
                      </m:e>
                      <m:sup>
                        <m: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t>𝑜</m:t>
                        </m:r>
                      </m:sup>
                    </m:sSup>
                  </m:oMath>
                </a14:m>
                <a:r>
                  <a:rPr lang="en-AU" sz="1800" dirty="0">
                    <a:solidFill>
                      <a:schemeClr val="tx1"/>
                    </a:solidFill>
                    <a:effectLst/>
                    <a:ea typeface="Yu Mincho" panose="02020400000000000000" pitchFamily="18" charset="-128"/>
                    <a:cs typeface="Arial" panose="020B0604020202020204" pitchFamily="34" charset="0"/>
                  </a:rPr>
                  <a:t> angle.</a:t>
                </a:r>
                <a:endParaRPr lang="en-AU" sz="1800" dirty="0">
                  <a:solidFill>
                    <a:schemeClr val="tx1"/>
                  </a:solidFill>
                  <a:effectLst/>
                  <a:ea typeface="Calibri" panose="020F0502020204030204" pitchFamily="34" charset="0"/>
                  <a:cs typeface="Arial" panose="020B0604020202020204" pitchFamily="34" charset="0"/>
                </a:endParaRPr>
              </a:p>
              <a:p>
                <a:pPr marL="342900" lvl="0" indent="-342900">
                  <a:lnSpc>
                    <a:spcPct val="114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write the tangent ratio for a given angle in a right-angled triangle. </a:t>
                </a:r>
                <a:endParaRPr lang="en-AU" sz="1800" dirty="0">
                  <a:solidFill>
                    <a:schemeClr val="tx1"/>
                  </a:solidFill>
                </a:endParaRPr>
              </a:p>
            </p:txBody>
          </p:sp>
        </mc:Choice>
        <mc:Fallback xmlns="">
          <p:sp>
            <p:nvSpPr>
              <p:cNvPr id="6" name="Text Placeholder 5">
                <a:extLst>
                  <a:ext uri="{FF2B5EF4-FFF2-40B4-BE49-F238E27FC236}">
                    <a16:creationId xmlns:a16="http://schemas.microsoft.com/office/drawing/2014/main" id="{B952C598-7CA8-A899-A9EC-D8382240FDA4}"/>
                  </a:ext>
                </a:extLst>
              </p:cNvPr>
              <p:cNvSpPr>
                <a:spLocks noGrp="1" noRot="1" noChangeAspect="1" noMove="1" noResize="1" noEditPoints="1" noAdjustHandles="1" noChangeArrowheads="1" noChangeShapeType="1" noTextEdit="1"/>
              </p:cNvSpPr>
              <p:nvPr>
                <p:ph type="body" sz="quarter" idx="19"/>
              </p:nvPr>
            </p:nvSpPr>
            <p:spPr>
              <a:blipFill>
                <a:blip r:embed="rId2"/>
                <a:stretch>
                  <a:fillRect l="-1326" t="-1302" r="-53"/>
                </a:stretch>
              </a:blipFill>
            </p:spPr>
            <p:txBody>
              <a:bodyPr/>
              <a:lstStyle/>
              <a:p>
                <a:r>
                  <a:rPr lang="en-AU">
                    <a:noFill/>
                  </a:rPr>
                  <a:t> </a:t>
                </a:r>
              </a:p>
            </p:txBody>
          </p:sp>
        </mc:Fallback>
      </mc:AlternateContent>
    </p:spTree>
    <p:extLst>
      <p:ext uri="{BB962C8B-B14F-4D97-AF65-F5344CB8AC3E}">
        <p14:creationId xmlns:p14="http://schemas.microsoft.com/office/powerpoint/2010/main" val="300504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3CC01-BC6D-249F-D3B5-5B6405380837}"/>
              </a:ext>
            </a:extLst>
          </p:cNvPr>
          <p:cNvSpPr>
            <a:spLocks noGrp="1"/>
          </p:cNvSpPr>
          <p:nvPr>
            <p:ph type="title"/>
          </p:nvPr>
        </p:nvSpPr>
        <p:spPr/>
        <p:txBody>
          <a:bodyPr wrap="square" anchor="ctr">
            <a:normAutofit/>
          </a:bodyPr>
          <a:lstStyle/>
          <a:p>
            <a:r>
              <a:rPr lang="en-US" dirty="0"/>
              <a:t>The tangent ratio – part 2</a:t>
            </a:r>
            <a:endParaRPr lang="en-AU" dirty="0"/>
          </a:p>
        </p:txBody>
      </p:sp>
      <p:sp>
        <p:nvSpPr>
          <p:cNvPr id="20" name="Text Placeholder 4">
            <a:extLst>
              <a:ext uri="{FF2B5EF4-FFF2-40B4-BE49-F238E27FC236}">
                <a16:creationId xmlns:a16="http://schemas.microsoft.com/office/drawing/2014/main" id="{520D5A6A-DE8C-7141-8E42-B37885B77A21}"/>
              </a:ext>
            </a:extLst>
          </p:cNvPr>
          <p:cNvSpPr>
            <a:spLocks noGrp="1"/>
          </p:cNvSpPr>
          <p:nvPr>
            <p:ph type="body" sz="quarter" idx="18"/>
          </p:nvPr>
        </p:nvSpPr>
        <p:spPr/>
        <p:txBody>
          <a:bodyPr>
            <a:normAutofit fontScale="92500" lnSpcReduction="20000"/>
          </a:bodyPr>
          <a:lstStyle/>
          <a:p>
            <a:pPr lvl="1">
              <a:lnSpc>
                <a:spcPct val="125000"/>
              </a:lnSpc>
              <a:spcBef>
                <a:spcPts val="200"/>
              </a:spcBef>
            </a:pPr>
            <a:r>
              <a:rPr lang="en-AU" b="0" dirty="0">
                <a:solidFill>
                  <a:schemeClr val="accent2"/>
                </a:solidFill>
                <a:effectLst/>
                <a:latin typeface="+mj-lt"/>
                <a:ea typeface="SimSun" panose="02010600030101010101" pitchFamily="2" charset="-122"/>
                <a:cs typeface="Times New Roman" panose="02020603050405020304" pitchFamily="18" charset="0"/>
              </a:rPr>
              <a:t>Launch</a:t>
            </a:r>
            <a:endParaRPr lang="en-AU" sz="1800" b="0" dirty="0">
              <a:solidFill>
                <a:schemeClr val="accent2"/>
              </a:solidFill>
              <a:effectLst/>
              <a:latin typeface="+mj-lt"/>
              <a:ea typeface="SimSun" panose="02010600030101010101" pitchFamily="2" charset="-122"/>
              <a:cs typeface="Times New Roman" panose="02020603050405020304" pitchFamily="18" charset="0"/>
            </a:endParaRPr>
          </a:p>
        </p:txBody>
      </p:sp>
      <p:sp>
        <p:nvSpPr>
          <p:cNvPr id="5" name="Text Placeholder 4">
            <a:extLst>
              <a:ext uri="{FF2B5EF4-FFF2-40B4-BE49-F238E27FC236}">
                <a16:creationId xmlns:a16="http://schemas.microsoft.com/office/drawing/2014/main" id="{36CBD41B-3A3A-B0EF-B5AA-F5E19CE4E351}"/>
              </a:ext>
            </a:extLst>
          </p:cNvPr>
          <p:cNvSpPr>
            <a:spLocks noGrp="1"/>
          </p:cNvSpPr>
          <p:nvPr>
            <p:ph type="body" sz="quarter" idx="13"/>
          </p:nvPr>
        </p:nvSpPr>
        <p:spPr/>
        <p:txBody>
          <a:bodyPr vert="horz" wrap="square" lIns="0" tIns="45720" rIns="91440" bIns="45720" rtlCol="0">
            <a:normAutofit/>
          </a:bodyPr>
          <a:lstStyle/>
          <a:p>
            <a:pPr marL="285750" lvl="1" indent="-285750">
              <a:spcBef>
                <a:spcPts val="200"/>
              </a:spcBef>
              <a:buFont typeface="Arial" panose="020B0604020202020204" pitchFamily="34" charset="0"/>
              <a:buChar char="•"/>
            </a:pPr>
            <a:r>
              <a:rPr lang="en-AU" b="0" dirty="0">
                <a:effectLst/>
                <a:ea typeface="SimSun" panose="02010600030101010101" pitchFamily="2" charset="-122"/>
                <a:cs typeface="Times New Roman" panose="02020603050405020304" pitchFamily="18" charset="0"/>
              </a:rPr>
              <a:t>Look at your calculator with a partner. </a:t>
            </a:r>
          </a:p>
          <a:p>
            <a:pPr marL="285750" lvl="1" indent="-285750">
              <a:spcBef>
                <a:spcPts val="200"/>
              </a:spcBef>
              <a:buFont typeface="Arial" panose="020B0604020202020204" pitchFamily="34" charset="0"/>
              <a:buChar char="•"/>
            </a:pPr>
            <a:r>
              <a:rPr lang="en-AU" b="0" dirty="0">
                <a:effectLst/>
                <a:ea typeface="SimSun" panose="02010600030101010101" pitchFamily="2" charset="-122"/>
                <a:cs typeface="Times New Roman" panose="02020603050405020304" pitchFamily="18" charset="0"/>
              </a:rPr>
              <a:t>Write down any of the buttons that you aren't sure what they do.</a:t>
            </a:r>
          </a:p>
        </p:txBody>
      </p:sp>
      <p:sp>
        <p:nvSpPr>
          <p:cNvPr id="3" name="Thought Bubble: Cloud 2" descr="Think pair share&#10;">
            <a:extLst>
              <a:ext uri="{FF2B5EF4-FFF2-40B4-BE49-F238E27FC236}">
                <a16:creationId xmlns:a16="http://schemas.microsoft.com/office/drawing/2014/main" id="{FF0F26B2-42CB-4795-B191-3D7E6093CE72}"/>
              </a:ext>
            </a:extLst>
          </p:cNvPr>
          <p:cNvSpPr/>
          <p:nvPr/>
        </p:nvSpPr>
        <p:spPr>
          <a:xfrm>
            <a:off x="1518390" y="4205385"/>
            <a:ext cx="3881610" cy="2014348"/>
          </a:xfrm>
          <a:prstGeom prst="cloudCallout">
            <a:avLst>
              <a:gd name="adj1" fmla="val -23637"/>
              <a:gd name="adj2" fmla="val -66118"/>
            </a:avLst>
          </a:prstGeom>
          <a:solidFill>
            <a:srgbClr val="3E7EC8"/>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dirty="0"/>
              <a:t>Think pair share</a:t>
            </a:r>
          </a:p>
        </p:txBody>
      </p:sp>
      <p:pic>
        <p:nvPicPr>
          <p:cNvPr id="6" name="Picture 5" descr="2 different types of scientific calculators side by side. The first one has on the screen: sin 63 degrees 52 minutes = 8.978590120">
            <a:extLst>
              <a:ext uri="{FF2B5EF4-FFF2-40B4-BE49-F238E27FC236}">
                <a16:creationId xmlns:a16="http://schemas.microsoft.com/office/drawing/2014/main" id="{94339491-FBB7-EDA6-8CDE-0FBEC32434D4}"/>
              </a:ext>
            </a:extLst>
          </p:cNvPr>
          <p:cNvPicPr>
            <a:picLocks noChangeAspect="1"/>
          </p:cNvPicPr>
          <p:nvPr/>
        </p:nvPicPr>
        <p:blipFill>
          <a:blip r:embed="rId3"/>
          <a:stretch>
            <a:fillRect/>
          </a:stretch>
        </p:blipFill>
        <p:spPr>
          <a:xfrm>
            <a:off x="6198390" y="2339999"/>
            <a:ext cx="4827516" cy="4221045"/>
          </a:xfrm>
          <a:prstGeom prst="rect">
            <a:avLst/>
          </a:prstGeom>
          <a:noFill/>
        </p:spPr>
      </p:pic>
      <p:sp>
        <p:nvSpPr>
          <p:cNvPr id="27" name="Slide Number Placeholder 3">
            <a:extLst>
              <a:ext uri="{FF2B5EF4-FFF2-40B4-BE49-F238E27FC236}">
                <a16:creationId xmlns:a16="http://schemas.microsoft.com/office/drawing/2014/main" id="{2A754D39-E0AD-6E34-FF34-718EF9B0FA9E}"/>
              </a:ext>
              <a:ext uri="{C183D7F6-B498-43B3-948B-1728B52AA6E4}">
                <adec:decorative xmlns:adec="http://schemas.microsoft.com/office/drawing/2017/decorative" val="1"/>
              </a:ext>
            </a:extLst>
          </p:cNvPr>
          <p:cNvSpPr>
            <a:spLocks noGrp="1"/>
          </p:cNvSpPr>
          <p:nvPr>
            <p:ph type="sldNum" sz="quarter" idx="14"/>
          </p:nvPr>
        </p:nvSpPr>
        <p:spPr/>
        <p:txBody>
          <a:bodyPr anchor="b">
            <a:normAutofit lnSpcReduction="10000"/>
          </a:bodyPr>
          <a:lstStyle/>
          <a:p>
            <a:pPr>
              <a:spcAft>
                <a:spcPts val="600"/>
              </a:spcAft>
            </a:pPr>
            <a:fld id="{53F625F3-B677-4D46-AEB5-DC449A9DF797}" type="slidenum">
              <a:rPr lang="en-AU" smtClean="0"/>
              <a:pPr>
                <a:spcAft>
                  <a:spcPts val="600"/>
                </a:spcAft>
              </a:pPr>
              <a:t>3</a:t>
            </a:fld>
            <a:endParaRPr lang="en-AU"/>
          </a:p>
        </p:txBody>
      </p:sp>
    </p:spTree>
    <p:extLst>
      <p:ext uri="{BB962C8B-B14F-4D97-AF65-F5344CB8AC3E}">
        <p14:creationId xmlns:p14="http://schemas.microsoft.com/office/powerpoint/2010/main" val="31150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B389-AC90-8A7B-8A06-4F16BFF3C29C}"/>
              </a:ext>
            </a:extLst>
          </p:cNvPr>
          <p:cNvSpPr>
            <a:spLocks noGrp="1"/>
          </p:cNvSpPr>
          <p:nvPr>
            <p:ph type="title"/>
          </p:nvPr>
        </p:nvSpPr>
        <p:spPr/>
        <p:txBody>
          <a:bodyPr/>
          <a:lstStyle/>
          <a:p>
            <a:r>
              <a:rPr lang="en-US" dirty="0"/>
              <a:t>Labelling sides of right-angled triangles – part 1</a:t>
            </a:r>
            <a:endParaRPr lang="en-AU" dirty="0"/>
          </a:p>
        </p:txBody>
      </p:sp>
      <p:sp>
        <p:nvSpPr>
          <p:cNvPr id="5" name="Text Placeholder 4">
            <a:extLst>
              <a:ext uri="{FF2B5EF4-FFF2-40B4-BE49-F238E27FC236}">
                <a16:creationId xmlns:a16="http://schemas.microsoft.com/office/drawing/2014/main" id="{5E728ABA-70E8-630A-E836-9617F2BBBC58}"/>
              </a:ext>
            </a:extLst>
          </p:cNvPr>
          <p:cNvSpPr>
            <a:spLocks noGrp="1"/>
          </p:cNvSpPr>
          <p:nvPr>
            <p:ph type="body" sz="quarter" idx="18"/>
          </p:nvPr>
        </p:nvSpPr>
        <p:spPr/>
        <p:txBody>
          <a:bodyPr/>
          <a:lstStyle/>
          <a:p>
            <a:r>
              <a:rPr lang="en-AU" dirty="0"/>
              <a:t>Hypotenuse</a:t>
            </a:r>
          </a:p>
        </p:txBody>
      </p:sp>
      <p:pic>
        <p:nvPicPr>
          <p:cNvPr id="8" name="Picture 7" descr="A right angled triangle with an acute angle labelled as theta. A dotted line has been drawn from the right angle across to the hypotenuse and this side is labelled hypotenuse. ">
            <a:extLst>
              <a:ext uri="{FF2B5EF4-FFF2-40B4-BE49-F238E27FC236}">
                <a16:creationId xmlns:a16="http://schemas.microsoft.com/office/drawing/2014/main" id="{E146E920-429F-B206-C09C-C7FB74E7C9BA}"/>
              </a:ext>
            </a:extLst>
          </p:cNvPr>
          <p:cNvPicPr>
            <a:picLocks noChangeAspect="1"/>
          </p:cNvPicPr>
          <p:nvPr/>
        </p:nvPicPr>
        <p:blipFill>
          <a:blip r:embed="rId3"/>
          <a:stretch>
            <a:fillRect/>
          </a:stretch>
        </p:blipFill>
        <p:spPr>
          <a:xfrm>
            <a:off x="2448000" y="1548000"/>
            <a:ext cx="7265772" cy="4572000"/>
          </a:xfrm>
          <a:prstGeom prst="rect">
            <a:avLst/>
          </a:prstGeom>
        </p:spPr>
      </p:pic>
      <p:sp>
        <p:nvSpPr>
          <p:cNvPr id="4" name="Slide Number Placeholder 3">
            <a:extLst>
              <a:ext uri="{FF2B5EF4-FFF2-40B4-BE49-F238E27FC236}">
                <a16:creationId xmlns:a16="http://schemas.microsoft.com/office/drawing/2014/main" id="{0628A077-5B63-B6EC-2353-C7187D2ECF93}"/>
              </a:ext>
              <a:ext uri="{C183D7F6-B498-43B3-948B-1728B52AA6E4}">
                <adec:decorative xmlns:adec="http://schemas.microsoft.com/office/drawing/2017/decorative" val="1"/>
              </a:ext>
            </a:extLst>
          </p:cNvPr>
          <p:cNvSpPr>
            <a:spLocks noGrp="1"/>
          </p:cNvSpPr>
          <p:nvPr>
            <p:ph type="sldNum" sz="quarter" idx="10"/>
          </p:nvPr>
        </p:nvSpPr>
        <p:spPr/>
        <p:txBody>
          <a:bodyPr/>
          <a:lstStyle/>
          <a:p>
            <a:fld id="{53F625F3-B677-4D46-AEB5-DC449A9DF797}" type="slidenum">
              <a:rPr lang="en-AU" smtClean="0"/>
              <a:pPr/>
              <a:t>4</a:t>
            </a:fld>
            <a:endParaRPr lang="en-AU"/>
          </a:p>
        </p:txBody>
      </p:sp>
    </p:spTree>
    <p:extLst>
      <p:ext uri="{BB962C8B-B14F-4D97-AF65-F5344CB8AC3E}">
        <p14:creationId xmlns:p14="http://schemas.microsoft.com/office/powerpoint/2010/main" val="3822885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B389-AC90-8A7B-8A06-4F16BFF3C29C}"/>
              </a:ext>
            </a:extLst>
          </p:cNvPr>
          <p:cNvSpPr>
            <a:spLocks noGrp="1"/>
          </p:cNvSpPr>
          <p:nvPr>
            <p:ph type="title"/>
          </p:nvPr>
        </p:nvSpPr>
        <p:spPr/>
        <p:txBody>
          <a:bodyPr/>
          <a:lstStyle/>
          <a:p>
            <a:r>
              <a:rPr lang="en-US" dirty="0"/>
              <a:t>Labelling sides of right-angled triangles – part 2</a:t>
            </a:r>
            <a:endParaRPr lang="en-AU" dirty="0"/>
          </a:p>
        </p:txBody>
      </p:sp>
      <p:sp>
        <p:nvSpPr>
          <p:cNvPr id="5" name="Text Placeholder 4">
            <a:extLst>
              <a:ext uri="{FF2B5EF4-FFF2-40B4-BE49-F238E27FC236}">
                <a16:creationId xmlns:a16="http://schemas.microsoft.com/office/drawing/2014/main" id="{5E728ABA-70E8-630A-E836-9617F2BBBC58}"/>
              </a:ext>
            </a:extLst>
          </p:cNvPr>
          <p:cNvSpPr>
            <a:spLocks noGrp="1"/>
          </p:cNvSpPr>
          <p:nvPr>
            <p:ph type="body" sz="quarter" idx="18"/>
          </p:nvPr>
        </p:nvSpPr>
        <p:spPr/>
        <p:txBody>
          <a:bodyPr/>
          <a:lstStyle/>
          <a:p>
            <a:r>
              <a:rPr lang="en-AU" dirty="0"/>
              <a:t>Opposite</a:t>
            </a:r>
          </a:p>
        </p:txBody>
      </p:sp>
      <p:pic>
        <p:nvPicPr>
          <p:cNvPr id="9" name="Picture 8" descr="A right angled triangle with an acute angle labelled as theta. The hypotenuse is labelled hypotenuse. A dotted line is drawn from the angle marked theta, to the side across from it, this side is labelled opposite. ">
            <a:extLst>
              <a:ext uri="{FF2B5EF4-FFF2-40B4-BE49-F238E27FC236}">
                <a16:creationId xmlns:a16="http://schemas.microsoft.com/office/drawing/2014/main" id="{56D26EDC-413E-AFFA-C9AC-624D62352C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8000" y="1548000"/>
            <a:ext cx="8592598" cy="4572000"/>
          </a:xfrm>
          <a:prstGeom prst="rect">
            <a:avLst/>
          </a:prstGeom>
        </p:spPr>
      </p:pic>
      <p:sp>
        <p:nvSpPr>
          <p:cNvPr id="4" name="Slide Number Placeholder 3">
            <a:extLst>
              <a:ext uri="{FF2B5EF4-FFF2-40B4-BE49-F238E27FC236}">
                <a16:creationId xmlns:a16="http://schemas.microsoft.com/office/drawing/2014/main" id="{0628A077-5B63-B6EC-2353-C7187D2ECF93}"/>
              </a:ext>
              <a:ext uri="{C183D7F6-B498-43B3-948B-1728B52AA6E4}">
                <adec:decorative xmlns:adec="http://schemas.microsoft.com/office/drawing/2017/decorative" val="1"/>
              </a:ext>
            </a:extLst>
          </p:cNvPr>
          <p:cNvSpPr>
            <a:spLocks noGrp="1"/>
          </p:cNvSpPr>
          <p:nvPr>
            <p:ph type="sldNum" sz="quarter" idx="10"/>
          </p:nvPr>
        </p:nvSpPr>
        <p:spPr/>
        <p:txBody>
          <a:bodyPr/>
          <a:lstStyle/>
          <a:p>
            <a:fld id="{53F625F3-B677-4D46-AEB5-DC449A9DF797}" type="slidenum">
              <a:rPr lang="en-AU" smtClean="0"/>
              <a:pPr/>
              <a:t>5</a:t>
            </a:fld>
            <a:endParaRPr lang="en-AU"/>
          </a:p>
        </p:txBody>
      </p:sp>
    </p:spTree>
    <p:extLst>
      <p:ext uri="{BB962C8B-B14F-4D97-AF65-F5344CB8AC3E}">
        <p14:creationId xmlns:p14="http://schemas.microsoft.com/office/powerpoint/2010/main" val="3522564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B389-AC90-8A7B-8A06-4F16BFF3C29C}"/>
              </a:ext>
            </a:extLst>
          </p:cNvPr>
          <p:cNvSpPr>
            <a:spLocks noGrp="1"/>
          </p:cNvSpPr>
          <p:nvPr>
            <p:ph type="title"/>
          </p:nvPr>
        </p:nvSpPr>
        <p:spPr/>
        <p:txBody>
          <a:bodyPr/>
          <a:lstStyle/>
          <a:p>
            <a:r>
              <a:rPr lang="en-US" dirty="0"/>
              <a:t>Labelling sides of right-angled triangles – part 3 </a:t>
            </a:r>
            <a:endParaRPr lang="en-AU" dirty="0"/>
          </a:p>
        </p:txBody>
      </p:sp>
      <p:sp>
        <p:nvSpPr>
          <p:cNvPr id="5" name="Text Placeholder 4">
            <a:extLst>
              <a:ext uri="{FF2B5EF4-FFF2-40B4-BE49-F238E27FC236}">
                <a16:creationId xmlns:a16="http://schemas.microsoft.com/office/drawing/2014/main" id="{5E728ABA-70E8-630A-E836-9617F2BBBC58}"/>
              </a:ext>
            </a:extLst>
          </p:cNvPr>
          <p:cNvSpPr>
            <a:spLocks noGrp="1"/>
          </p:cNvSpPr>
          <p:nvPr>
            <p:ph type="body" sz="quarter" idx="18"/>
          </p:nvPr>
        </p:nvSpPr>
        <p:spPr/>
        <p:txBody>
          <a:bodyPr/>
          <a:lstStyle/>
          <a:p>
            <a:r>
              <a:rPr lang="en-AU" dirty="0"/>
              <a:t>Adjacent</a:t>
            </a:r>
          </a:p>
        </p:txBody>
      </p:sp>
      <p:pic>
        <p:nvPicPr>
          <p:cNvPr id="8" name="Picture 7" descr="A right angled triangle with an acute angle labelled as theta. A dotted line is drawn from the right angle across to the other side and is labelled hypotenuse. The side between the angle marked theta and the right angle is labelled adjacent. ">
            <a:extLst>
              <a:ext uri="{FF2B5EF4-FFF2-40B4-BE49-F238E27FC236}">
                <a16:creationId xmlns:a16="http://schemas.microsoft.com/office/drawing/2014/main" id="{481D948E-6136-35BF-50F9-8A0801B16C53}"/>
              </a:ext>
            </a:extLst>
          </p:cNvPr>
          <p:cNvPicPr>
            <a:picLocks noChangeAspect="1"/>
          </p:cNvPicPr>
          <p:nvPr/>
        </p:nvPicPr>
        <p:blipFill>
          <a:blip r:embed="rId3"/>
          <a:stretch>
            <a:fillRect/>
          </a:stretch>
        </p:blipFill>
        <p:spPr>
          <a:xfrm>
            <a:off x="2447992" y="1548000"/>
            <a:ext cx="7013589" cy="4572000"/>
          </a:xfrm>
          <a:prstGeom prst="rect">
            <a:avLst/>
          </a:prstGeom>
        </p:spPr>
      </p:pic>
      <p:sp>
        <p:nvSpPr>
          <p:cNvPr id="4" name="Slide Number Placeholder 3">
            <a:extLst>
              <a:ext uri="{FF2B5EF4-FFF2-40B4-BE49-F238E27FC236}">
                <a16:creationId xmlns:a16="http://schemas.microsoft.com/office/drawing/2014/main" id="{0628A077-5B63-B6EC-2353-C7187D2ECF93}"/>
              </a:ext>
              <a:ext uri="{C183D7F6-B498-43B3-948B-1728B52AA6E4}">
                <adec:decorative xmlns:adec="http://schemas.microsoft.com/office/drawing/2017/decorative" val="1"/>
              </a:ext>
            </a:extLst>
          </p:cNvPr>
          <p:cNvSpPr>
            <a:spLocks noGrp="1"/>
          </p:cNvSpPr>
          <p:nvPr>
            <p:ph type="sldNum" sz="quarter" idx="10"/>
          </p:nvPr>
        </p:nvSpPr>
        <p:spPr/>
        <p:txBody>
          <a:bodyPr/>
          <a:lstStyle/>
          <a:p>
            <a:fld id="{53F625F3-B677-4D46-AEB5-DC449A9DF797}" type="slidenum">
              <a:rPr lang="en-AU" smtClean="0"/>
              <a:pPr/>
              <a:t>6</a:t>
            </a:fld>
            <a:endParaRPr lang="en-AU"/>
          </a:p>
        </p:txBody>
      </p:sp>
    </p:spTree>
    <p:extLst>
      <p:ext uri="{BB962C8B-B14F-4D97-AF65-F5344CB8AC3E}">
        <p14:creationId xmlns:p14="http://schemas.microsoft.com/office/powerpoint/2010/main" val="118282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0B1955DE-4876-EF46-4DC7-296552844903}"/>
                  </a:ext>
                </a:extLst>
              </p:cNvPr>
              <p:cNvSpPr>
                <a:spLocks noGrp="1"/>
              </p:cNvSpPr>
              <p:nvPr>
                <p:ph type="title"/>
              </p:nvPr>
            </p:nvSpPr>
            <p:spPr/>
            <p:txBody>
              <a:bodyPr wrap="square" anchor="ctr">
                <a:normAutofit/>
              </a:bodyPr>
              <a:lstStyle/>
              <a:p>
                <a:r>
                  <a:rPr lang="en-US" dirty="0"/>
                  <a:t>Turning a </a:t>
                </a:r>
                <a14:m>
                  <m:oMath xmlns:m="http://schemas.openxmlformats.org/officeDocument/2006/math">
                    <m:r>
                      <a:rPr lang="en-AU" b="0" i="1" smtClean="0">
                        <a:latin typeface="Cambria Math" panose="02040503050406030204" pitchFamily="18" charset="0"/>
                      </a:rPr>
                      <m:t>4</m:t>
                    </m:r>
                    <m:sSup>
                      <m:sSupPr>
                        <m:ctrlPr>
                          <a:rPr lang="en-AU" i="1" smtClean="0">
                            <a:latin typeface="Cambria Math" panose="02040503050406030204" pitchFamily="18" charset="0"/>
                          </a:rPr>
                        </m:ctrlPr>
                      </m:sSupPr>
                      <m:e>
                        <m:r>
                          <a:rPr lang="en-AU" b="0" i="1" smtClean="0">
                            <a:latin typeface="Cambria Math" panose="02040503050406030204" pitchFamily="18" charset="0"/>
                          </a:rPr>
                          <m:t>5</m:t>
                        </m:r>
                      </m:e>
                      <m:sup>
                        <m:r>
                          <a:rPr lang="en-AU" b="0" i="1" smtClean="0">
                            <a:latin typeface="Cambria Math" panose="02040503050406030204" pitchFamily="18" charset="0"/>
                          </a:rPr>
                          <m:t>𝑜</m:t>
                        </m:r>
                      </m:sup>
                    </m:sSup>
                  </m:oMath>
                </a14:m>
                <a:r>
                  <a:rPr lang="en-AU" dirty="0"/>
                  <a:t> angle into a right-angled triangle</a:t>
                </a:r>
              </a:p>
            </p:txBody>
          </p:sp>
        </mc:Choice>
        <mc:Fallback xmlns="">
          <p:sp>
            <p:nvSpPr>
              <p:cNvPr id="2" name="Title 1">
                <a:extLst>
                  <a:ext uri="{FF2B5EF4-FFF2-40B4-BE49-F238E27FC236}">
                    <a16:creationId xmlns:a16="http://schemas.microsoft.com/office/drawing/2014/main" id="{0B1955DE-4876-EF46-4DC7-296552844903}"/>
                  </a:ext>
                </a:extLst>
              </p:cNvPr>
              <p:cNvSpPr>
                <a:spLocks noGrp="1" noRot="1" noChangeAspect="1" noMove="1" noResize="1" noEditPoints="1" noAdjustHandles="1" noChangeArrowheads="1" noChangeShapeType="1" noTextEdit="1"/>
              </p:cNvSpPr>
              <p:nvPr>
                <p:ph type="title"/>
              </p:nvPr>
            </p:nvSpPr>
            <p:spPr>
              <a:blipFill>
                <a:blip r:embed="rId3"/>
                <a:stretch>
                  <a:fillRect l="-2721" t="-31111" b="-45556"/>
                </a:stretch>
              </a:blipFill>
            </p:spPr>
            <p:txBody>
              <a:bodyPr/>
              <a:lstStyle/>
              <a:p>
                <a:r>
                  <a:rPr lang="en-AU">
                    <a:noFill/>
                  </a:rPr>
                  <a:t> </a:t>
                </a:r>
              </a:p>
            </p:txBody>
          </p:sp>
        </mc:Fallback>
      </mc:AlternateContent>
      <p:sp>
        <p:nvSpPr>
          <p:cNvPr id="5" name="Text Placeholder 4">
            <a:extLst>
              <a:ext uri="{FF2B5EF4-FFF2-40B4-BE49-F238E27FC236}">
                <a16:creationId xmlns:a16="http://schemas.microsoft.com/office/drawing/2014/main" id="{4525E991-B2B3-E16B-D918-61CAD71A0274}"/>
              </a:ext>
            </a:extLst>
          </p:cNvPr>
          <p:cNvSpPr>
            <a:spLocks noGrp="1"/>
          </p:cNvSpPr>
          <p:nvPr>
            <p:ph type="body" sz="quarter" idx="18"/>
          </p:nvPr>
        </p:nvSpPr>
        <p:spPr/>
        <p:txBody>
          <a:bodyPr wrap="square">
            <a:noAutofit/>
          </a:bodyPr>
          <a:lstStyle/>
          <a:p>
            <a:r>
              <a:rPr lang="en-AU" dirty="0"/>
              <a:t>Summarise</a:t>
            </a:r>
          </a:p>
        </p:txBody>
      </p:sp>
      <p:pic>
        <p:nvPicPr>
          <p:cNvPr id="10" name="Picture 9" descr="An acute angle, with an arrow to the right of it and a right angled triangle to the right of the arrow. The acute angle is labelled as 45 degrees. The right angled triangle has no label on the hypotenuse, the other two sides are labelled 5 cm and one of the acute angles is labelled 45 degrees. ">
            <a:extLst>
              <a:ext uri="{FF2B5EF4-FFF2-40B4-BE49-F238E27FC236}">
                <a16:creationId xmlns:a16="http://schemas.microsoft.com/office/drawing/2014/main" id="{F209774F-CC2C-FCC2-5732-B4C57323984D}"/>
              </a:ext>
            </a:extLst>
          </p:cNvPr>
          <p:cNvPicPr>
            <a:picLocks noChangeAspect="1"/>
          </p:cNvPicPr>
          <p:nvPr/>
        </p:nvPicPr>
        <p:blipFill>
          <a:blip r:embed="rId4"/>
          <a:stretch>
            <a:fillRect/>
          </a:stretch>
        </p:blipFill>
        <p:spPr>
          <a:xfrm>
            <a:off x="1645103" y="1503557"/>
            <a:ext cx="8794897" cy="4788386"/>
          </a:xfrm>
          <a:prstGeom prst="rect">
            <a:avLst/>
          </a:prstGeom>
        </p:spPr>
      </p:pic>
      <p:sp>
        <p:nvSpPr>
          <p:cNvPr id="4" name="Slide Number Placeholder 3">
            <a:extLst>
              <a:ext uri="{FF2B5EF4-FFF2-40B4-BE49-F238E27FC236}">
                <a16:creationId xmlns:a16="http://schemas.microsoft.com/office/drawing/2014/main" id="{27A2C27F-62D8-8DCE-4F40-4D3F43EB2CE9}"/>
              </a:ext>
              <a:ext uri="{C183D7F6-B498-43B3-948B-1728B52AA6E4}">
                <adec:decorative xmlns:adec="http://schemas.microsoft.com/office/drawing/2017/decorative" val="1"/>
              </a:ext>
            </a:extLst>
          </p:cNvPr>
          <p:cNvSpPr>
            <a:spLocks noGrp="1"/>
          </p:cNvSpPr>
          <p:nvPr>
            <p:ph type="sldNum" sz="quarter" idx="10"/>
          </p:nvPr>
        </p:nvSpPr>
        <p:spPr/>
        <p:txBody>
          <a:bodyPr anchor="b">
            <a:normAutofit lnSpcReduction="10000"/>
          </a:bodyPr>
          <a:lstStyle/>
          <a:p>
            <a:pPr>
              <a:spcAft>
                <a:spcPts val="600"/>
              </a:spcAft>
            </a:pPr>
            <a:fld id="{53F625F3-B677-4D46-AEB5-DC449A9DF797}" type="slidenum">
              <a:rPr lang="en-AU" smtClean="0"/>
              <a:pPr>
                <a:spcAft>
                  <a:spcPts val="600"/>
                </a:spcAft>
              </a:pPr>
              <a:t>7</a:t>
            </a:fld>
            <a:endParaRPr lang="en-AU"/>
          </a:p>
        </p:txBody>
      </p:sp>
    </p:spTree>
    <p:extLst>
      <p:ext uri="{BB962C8B-B14F-4D97-AF65-F5344CB8AC3E}">
        <p14:creationId xmlns:p14="http://schemas.microsoft.com/office/powerpoint/2010/main" val="2645497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201DFD-4672-433C-9F3E-8635A161011F}"/>
              </a:ext>
            </a:extLst>
          </p:cNvPr>
          <p:cNvSpPr>
            <a:spLocks noGrp="1"/>
          </p:cNvSpPr>
          <p:nvPr>
            <p:ph type="title"/>
          </p:nvPr>
        </p:nvSpPr>
        <p:spPr>
          <a:xfrm>
            <a:off x="359998" y="982800"/>
            <a:ext cx="10260002" cy="522000"/>
          </a:xfrm>
        </p:spPr>
        <p:txBody>
          <a:bodyPr/>
          <a:lstStyle/>
          <a:p>
            <a:r>
              <a:rPr lang="en-AU" dirty="0"/>
              <a:t>Success criteria</a:t>
            </a:r>
          </a:p>
        </p:txBody>
      </p:sp>
      <mc:AlternateContent xmlns:mc="http://schemas.openxmlformats.org/markup-compatibility/2006" xmlns:a14="http://schemas.microsoft.com/office/drawing/2010/main">
        <mc:Choice Requires="a14">
          <p:sp>
            <p:nvSpPr>
              <p:cNvPr id="4" name="Text Placeholder 3">
                <a:extLst>
                  <a:ext uri="{FF2B5EF4-FFF2-40B4-BE49-F238E27FC236}">
                    <a16:creationId xmlns:a16="http://schemas.microsoft.com/office/drawing/2014/main" id="{2E9CA052-B202-972F-94D3-3C15EB5C0799}"/>
                  </a:ext>
                </a:extLst>
              </p:cNvPr>
              <p:cNvSpPr>
                <a:spLocks noGrp="1"/>
              </p:cNvSpPr>
              <p:nvPr>
                <p:ph type="body" sz="quarter" idx="19"/>
              </p:nvPr>
            </p:nvSpPr>
            <p:spPr>
              <a:xfrm>
                <a:off x="359998" y="1980000"/>
                <a:ext cx="11496675" cy="4210050"/>
              </a:xfrm>
            </p:spPr>
            <p:txBody>
              <a:bodyPr/>
              <a:lstStyle/>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Arial" panose="020B0604020202020204" pitchFamily="34" charset="0"/>
                  </a:rPr>
                  <a:t>I can identify the hypotenuse, opposite and adjacent sides with respect to a given angle in a right-angled triangle.</a:t>
                </a:r>
              </a:p>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Arial" panose="020B0604020202020204" pitchFamily="34" charset="0"/>
                  </a:rPr>
                  <a:t>I can explain the relationship between the value of </a:t>
                </a:r>
                <a14:m>
                  <m:oMath xmlns:m="http://schemas.openxmlformats.org/officeDocument/2006/math">
                    <m:func>
                      <m:funcPr>
                        <m:ctrlPr>
                          <a:rPr lang="en-AU" sz="1800" b="0" i="1" dirty="0" smtClean="0">
                            <a:latin typeface="Cambria Math" panose="02040503050406030204" pitchFamily="18" charset="0"/>
                            <a:ea typeface="Calibri" panose="020F0502020204030204" pitchFamily="34" charset="0"/>
                          </a:rPr>
                        </m:ctrlPr>
                      </m:funcPr>
                      <m:fName>
                        <m:r>
                          <m:rPr>
                            <m:sty m:val="p"/>
                          </m:rPr>
                          <a:rPr lang="en-AU" sz="1800" i="0" dirty="0">
                            <a:latin typeface="Cambria Math" panose="02040503050406030204" pitchFamily="18" charset="0"/>
                            <a:ea typeface="Calibri" panose="020F0502020204030204" pitchFamily="34" charset="0"/>
                          </a:rPr>
                          <m:t>tan</m:t>
                        </m:r>
                      </m:fName>
                      <m:e>
                        <m:sSup>
                          <m:sSupPr>
                            <m:ctrlPr>
                              <a:rPr lang="en-AU" sz="1800" b="0" i="1" dirty="0" smtClean="0">
                                <a:latin typeface="Cambria Math" panose="02040503050406030204" pitchFamily="18" charset="0"/>
                                <a:ea typeface="Calibri" panose="020F0502020204030204" pitchFamily="34" charset="0"/>
                              </a:rPr>
                            </m:ctrlPr>
                          </m:sSupPr>
                          <m:e>
                            <m:r>
                              <a:rPr lang="en-AU" sz="1800" b="0" i="1" dirty="0" smtClean="0">
                                <a:latin typeface="Cambria Math" panose="02040503050406030204" pitchFamily="18" charset="0"/>
                                <a:ea typeface="Calibri" panose="020F0502020204030204" pitchFamily="34" charset="0"/>
                              </a:rPr>
                              <m:t>30</m:t>
                            </m:r>
                          </m:e>
                          <m:sup>
                            <m:r>
                              <a:rPr lang="en-AU" sz="1800" b="0" i="1" dirty="0" smtClean="0">
                                <a:latin typeface="Cambria Math" panose="02040503050406030204" pitchFamily="18" charset="0"/>
                                <a:ea typeface="Calibri" panose="020F0502020204030204" pitchFamily="34" charset="0"/>
                              </a:rPr>
                              <m:t>𝑜</m:t>
                            </m:r>
                          </m:sup>
                        </m:sSup>
                      </m:e>
                    </m:func>
                  </m:oMath>
                </a14:m>
                <a:r>
                  <a:rPr lang="en-AU" sz="1800" dirty="0">
                    <a:effectLst/>
                    <a:ea typeface="Calibri" panose="020F0502020204030204" pitchFamily="34" charset="0"/>
                    <a:cs typeface="Arial" panose="020B0604020202020204" pitchFamily="34" charset="0"/>
                  </a:rPr>
                  <a:t> found in my calculator and a right-angled triangle with a </a:t>
                </a:r>
                <a14:m>
                  <m:oMath xmlns:m="http://schemas.openxmlformats.org/officeDocument/2006/math">
                    <m:sSup>
                      <m:sSupPr>
                        <m:ctrlPr>
                          <a:rPr lang="en-AU" sz="1800" i="1">
                            <a:effectLst/>
                            <a:latin typeface="Cambria Math" panose="02040503050406030204" pitchFamily="18" charset="0"/>
                            <a:ea typeface="Calibri" panose="020F0502020204030204" pitchFamily="34" charset="0"/>
                            <a:cs typeface="Arial" panose="020B0604020202020204" pitchFamily="34" charset="0"/>
                          </a:rPr>
                        </m:ctrlPr>
                      </m:sSupPr>
                      <m:e>
                        <m:r>
                          <a:rPr lang="en-AU" sz="1800" i="1">
                            <a:effectLst/>
                            <a:latin typeface="Cambria Math" panose="02040503050406030204" pitchFamily="18" charset="0"/>
                            <a:ea typeface="Calibri" panose="020F0502020204030204" pitchFamily="34" charset="0"/>
                            <a:cs typeface="Arial" panose="020B0604020202020204" pitchFamily="34" charset="0"/>
                          </a:rPr>
                          <m:t>30</m:t>
                        </m:r>
                      </m:e>
                      <m:sup>
                        <m:r>
                          <a:rPr lang="en-AU" sz="1800" i="1">
                            <a:effectLst/>
                            <a:latin typeface="Cambria Math" panose="02040503050406030204" pitchFamily="18" charset="0"/>
                            <a:ea typeface="Calibri" panose="020F0502020204030204" pitchFamily="34" charset="0"/>
                            <a:cs typeface="Arial" panose="020B0604020202020204" pitchFamily="34" charset="0"/>
                          </a:rPr>
                          <m:t>𝑜</m:t>
                        </m:r>
                      </m:sup>
                    </m:sSup>
                  </m:oMath>
                </a14:m>
                <a:r>
                  <a:rPr lang="en-AU" sz="1800" dirty="0">
                    <a:effectLst/>
                    <a:ea typeface="Yu Mincho" panose="02020400000000000000" pitchFamily="18" charset="-128"/>
                    <a:cs typeface="Arial" panose="020B0604020202020204" pitchFamily="34" charset="0"/>
                  </a:rPr>
                  <a:t> angle.</a:t>
                </a:r>
                <a:endParaRPr lang="en-AU" sz="1800" dirty="0">
                  <a:effectLst/>
                  <a:ea typeface="Calibri" panose="020F0502020204030204" pitchFamily="34" charset="0"/>
                  <a:cs typeface="Arial" panose="020B0604020202020204" pitchFamily="34" charset="0"/>
                </a:endParaRPr>
              </a:p>
              <a:p>
                <a:pPr marL="342900" lvl="0" indent="-342900">
                  <a:spcBef>
                    <a:spcPts val="400"/>
                  </a:spcBef>
                  <a:buFont typeface="Symbol" panose="05050102010706020507" pitchFamily="18" charset="2"/>
                  <a:buChar char=""/>
                  <a:tabLst>
                    <a:tab pos="228600" algn="l"/>
                    <a:tab pos="414020" algn="l"/>
                  </a:tabLst>
                </a:pPr>
                <a:r>
                  <a:rPr lang="en-AU" sz="1800" dirty="0">
                    <a:effectLst/>
                    <a:ea typeface="Calibri" panose="020F0502020204030204" pitchFamily="34" charset="0"/>
                    <a:cs typeface="Arial" panose="020B0604020202020204" pitchFamily="34" charset="0"/>
                  </a:rPr>
                  <a:t>I can write the tangent ratio for a given angle in a right-angled triangle.</a:t>
                </a:r>
              </a:p>
              <a:p>
                <a:endParaRPr lang="en-AU" sz="1800" dirty="0"/>
              </a:p>
              <a:p>
                <a:endParaRPr lang="en-AU" sz="1800" dirty="0"/>
              </a:p>
            </p:txBody>
          </p:sp>
        </mc:Choice>
        <mc:Fallback xmlns="">
          <p:sp>
            <p:nvSpPr>
              <p:cNvPr id="4" name="Text Placeholder 3">
                <a:extLst>
                  <a:ext uri="{FF2B5EF4-FFF2-40B4-BE49-F238E27FC236}">
                    <a16:creationId xmlns:a16="http://schemas.microsoft.com/office/drawing/2014/main" id="{2E9CA052-B202-972F-94D3-3C15EB5C0799}"/>
                  </a:ext>
                </a:extLst>
              </p:cNvPr>
              <p:cNvSpPr>
                <a:spLocks noGrp="1" noRot="1" noChangeAspect="1" noMove="1" noResize="1" noEditPoints="1" noAdjustHandles="1" noChangeArrowheads="1" noChangeShapeType="1" noTextEdit="1"/>
              </p:cNvSpPr>
              <p:nvPr>
                <p:ph type="body" sz="quarter" idx="19"/>
              </p:nvPr>
            </p:nvSpPr>
            <p:spPr>
              <a:xfrm>
                <a:off x="359998" y="1980000"/>
                <a:ext cx="11496675" cy="4210050"/>
              </a:xfrm>
              <a:blipFill>
                <a:blip r:embed="rId2"/>
                <a:stretch>
                  <a:fillRect l="-1220" r="-53"/>
                </a:stretch>
              </a:blipFill>
            </p:spPr>
            <p:txBody>
              <a:bodyPr/>
              <a:lstStyle/>
              <a:p>
                <a:r>
                  <a:rPr lang="en-AU">
                    <a:noFill/>
                  </a:rPr>
                  <a:t> </a:t>
                </a:r>
              </a:p>
            </p:txBody>
          </p:sp>
        </mc:Fallback>
      </mc:AlternateContent>
    </p:spTree>
    <p:extLst>
      <p:ext uri="{BB962C8B-B14F-4D97-AF65-F5344CB8AC3E}">
        <p14:creationId xmlns:p14="http://schemas.microsoft.com/office/powerpoint/2010/main" val="330619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SWG Corporate">
  <a:themeElements>
    <a:clrScheme name="Custom 1">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draft-updated-template.potx" id="{CFB5B524-3546-40BF-AADD-32F92B0624E1}" vid="{4DE3A013-8EF5-4F08-AE49-9E37C639DA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602</Words>
  <Application>Microsoft Office PowerPoint</Application>
  <PresentationFormat>Widescreen</PresentationFormat>
  <Paragraphs>52</Paragraphs>
  <Slides>8</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Cambria Math</vt:lpstr>
      <vt:lpstr>Courier New</vt:lpstr>
      <vt:lpstr>Public Sans</vt:lpstr>
      <vt:lpstr>Public Sans Light</vt:lpstr>
      <vt:lpstr>Symbol</vt:lpstr>
      <vt:lpstr>Times New Roman</vt:lpstr>
      <vt:lpstr>NSWG Corporate</vt:lpstr>
      <vt:lpstr>The tangent ratio</vt:lpstr>
      <vt:lpstr>The tangent ratio – part 1</vt:lpstr>
      <vt:lpstr>The tangent ratio – part 2</vt:lpstr>
      <vt:lpstr>Labelling sides of right-angled triangles – part 1</vt:lpstr>
      <vt:lpstr>Labelling sides of right-angled triangles – part 2</vt:lpstr>
      <vt:lpstr>Labelling sides of right-angled triangles – part 3 </vt:lpstr>
      <vt:lpstr>Turning a 45^o angle into a right-angled triangle</vt:lpstr>
      <vt:lpstr>Success criteria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 S5 – U2 – L3 – the tangent ratio</dc:title>
  <dc:creator>NSW Department of Education</dc:creator>
  <dcterms:created xsi:type="dcterms:W3CDTF">2023-04-05T03:54:01Z</dcterms:created>
  <dcterms:modified xsi:type="dcterms:W3CDTF">2023-04-05T03:54:35Z</dcterms:modified>
</cp:coreProperties>
</file>