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3" r:id="rId1"/>
  </p:sldMasterIdLst>
  <p:notesMasterIdLst>
    <p:notesMasterId r:id="rId9"/>
  </p:notesMasterIdLst>
  <p:handoutMasterIdLst>
    <p:handoutMasterId r:id="rId10"/>
  </p:handoutMasterIdLst>
  <p:sldIdLst>
    <p:sldId id="325" r:id="rId2"/>
    <p:sldId id="349" r:id="rId3"/>
    <p:sldId id="351" r:id="rId4"/>
    <p:sldId id="350" r:id="rId5"/>
    <p:sldId id="352" r:id="rId6"/>
    <p:sldId id="354" r:id="rId7"/>
    <p:sldId id="336" r:id="rId8"/>
  </p:sldIdLst>
  <p:sldSz cx="12192000" cy="6858000"/>
  <p:notesSz cx="9144000" cy="6858000"/>
  <p:defaultTex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1165592B-D1AE-EE48-AEB4-F19515D86DC8}">
          <p14:sldIdLst>
            <p14:sldId id="325"/>
            <p14:sldId id="349"/>
            <p14:sldId id="351"/>
            <p14:sldId id="350"/>
            <p14:sldId id="352"/>
            <p14:sldId id="354"/>
            <p14:sldId id="336"/>
          </p14:sldIdLst>
        </p14:section>
      </p14:sectionLst>
    </p:ext>
    <p:ext uri="{EFAFB233-063F-42B5-8137-9DF3F51BA10A}">
      <p15:sldGuideLst xmlns:p15="http://schemas.microsoft.com/office/powerpoint/2012/main">
        <p15:guide id="1" orient="horz" pos="1842" userDrawn="1">
          <p15:clr>
            <a:srgbClr val="A4A3A4"/>
          </p15:clr>
        </p15:guide>
        <p15:guide id="2" orient="horz" pos="3294"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0"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4E49CE-2BCD-8431-0782-D52A02898A5C}" name="Meagan Rodda" initials="MR" userId="S::meagan.rodda@det.nsw.edu.au::efecb8de-290d-42b5-96ee-00df0648c0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EC8"/>
    <a:srgbClr val="D6143A"/>
    <a:srgbClr val="84C241"/>
    <a:srgbClr val="FCD214"/>
    <a:srgbClr val="189ECF"/>
    <a:srgbClr val="041D42"/>
    <a:srgbClr val="041E41"/>
    <a:srgbClr val="235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120" autoAdjust="0"/>
  </p:normalViewPr>
  <p:slideViewPr>
    <p:cSldViewPr snapToGrid="0">
      <p:cViewPr varScale="1">
        <p:scale>
          <a:sx n="85" d="100"/>
          <a:sy n="85" d="100"/>
        </p:scale>
        <p:origin x="1458" y="42"/>
      </p:cViewPr>
      <p:guideLst>
        <p:guide orient="horz" pos="1842"/>
        <p:guide orient="horz" pos="3294"/>
        <p:guide orient="horz" pos="2228"/>
        <p:guide orient="horz" pos="2614"/>
        <p:guide pos="3812"/>
        <p:guide orient="horz" pos="1570"/>
        <p:guide orient="horz" pos="1616"/>
        <p:guide pos="1300"/>
        <p:guide pos="3407"/>
        <p:guide pos="2361"/>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2B186FB7-8198-2C41-9C7F-A67099EBC713}" type="datetimeFigureOut">
              <a:rPr lang="en-US" smtClean="0"/>
              <a:t>4/5/2023</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32F91E-6BD3-4F0D-9CA3-7829EAE64D63}" type="datetimeFigureOut">
              <a:rPr lang="en-AU" smtClean="0"/>
              <a:t>5/04/2023</a:t>
            </a:fld>
            <a:endParaRPr lang="en-AU"/>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bit.ly/desmoshypotenus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oppositeside"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schoolsnsw.sharepoint.com/sites/CurriculumReview655/Shared%20Documents/Work%20Stream%20-%20Secondary%20PL%20and%20Resources/Project%20-%20Mathematics%207-10/Draft%20documents/Year%209%20units/Unit%202%20-%20Working%20with%20Triangles/bit.ly/desmosadjacentside"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bit.ly/transumwhichsid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9C5488-DD16-4714-9519-7BE21BA11D4E}" type="slidenum">
              <a:rPr lang="en-AU" smtClean="0"/>
              <a:t>1</a:t>
            </a:fld>
            <a:endParaRPr lang="en-AU"/>
          </a:p>
        </p:txBody>
      </p:sp>
    </p:spTree>
    <p:extLst>
      <p:ext uri="{BB962C8B-B14F-4D97-AF65-F5344CB8AC3E}">
        <p14:creationId xmlns:p14="http://schemas.microsoft.com/office/powerpoint/2010/main" val="198762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AU" sz="1800" b="1" dirty="0">
                <a:effectLst/>
                <a:latin typeface="Arial" panose="020B0604020202020204" pitchFamily="34" charset="0"/>
                <a:ea typeface="Calibri" panose="020F0502020204030204" pitchFamily="34" charset="0"/>
              </a:rPr>
              <a:t>Hypotenuse: </a:t>
            </a:r>
            <a:r>
              <a:rPr lang="en-AU" sz="1800" dirty="0">
                <a:effectLst/>
                <a:latin typeface="Arial" panose="020B0604020202020204" pitchFamily="34" charset="0"/>
                <a:ea typeface="Calibri" panose="020F0502020204030204" pitchFamily="34" charset="0"/>
              </a:rPr>
              <a:t>To find the hypotenuse, draw a straight line from the right angle and label the side you hit. An animation of this can be used with the Desmos graph, Hypotenuse (</a:t>
            </a:r>
            <a:r>
              <a:rPr lang="en-AU" sz="1800" u="sng" dirty="0">
                <a:solidFill>
                  <a:srgbClr val="2F5496"/>
                </a:solidFill>
                <a:effectLst/>
                <a:latin typeface="Arial" panose="020B0604020202020204" pitchFamily="34" charset="0"/>
                <a:ea typeface="Calibri" panose="020F0502020204030204" pitchFamily="34" charset="0"/>
                <a:hlinkClick r:id="rId3"/>
              </a:rPr>
              <a:t>bit.ly/</a:t>
            </a:r>
            <a:r>
              <a:rPr lang="en-AU" sz="1800" u="sng" dirty="0" err="1">
                <a:solidFill>
                  <a:srgbClr val="2F5496"/>
                </a:solidFill>
                <a:effectLst/>
                <a:latin typeface="Arial" panose="020B0604020202020204" pitchFamily="34" charset="0"/>
                <a:ea typeface="Calibri" panose="020F0502020204030204" pitchFamily="34" charset="0"/>
                <a:hlinkClick r:id="rId3"/>
              </a:rPr>
              <a:t>desmoshypotenuse</a:t>
            </a:r>
            <a:r>
              <a:rPr lang="en-AU" sz="1800" dirty="0">
                <a:effectLst/>
                <a:latin typeface="Arial" panose="020B0604020202020204" pitchFamily="34" charset="0"/>
                <a:ea typeface="Calibri" panose="020F0502020204030204" pitchFamily="34" charset="0"/>
              </a:rPr>
              <a:t>   ). </a:t>
            </a:r>
            <a:br>
              <a:rPr lang="en-AU" sz="1800" dirty="0">
                <a:effectLst/>
                <a:latin typeface="Arial" panose="020B0604020202020204" pitchFamily="34" charset="0"/>
                <a:ea typeface="Calibri" panose="020F0502020204030204" pitchFamily="34" charset="0"/>
              </a:rPr>
            </a:b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1780794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AU" sz="1800" dirty="0">
                <a:effectLst/>
                <a:latin typeface="Arial" panose="020B0604020202020204" pitchFamily="34" charset="0"/>
                <a:ea typeface="Calibri" panose="020F0502020204030204" pitchFamily="34" charset="0"/>
              </a:rPr>
              <a:t>Opposite means "on the other side". When you make an angle to form your triangle, there is one side that is not a part of your angle, and is sitting "on the other side" of the triangle. If you draw a straight line from your angle, you will hit the opposite side, as shown below. An animation of this can be used with the Desmos graph, Opposite side (</a:t>
            </a:r>
            <a:r>
              <a:rPr lang="en-AU" sz="1800" u="sng" dirty="0">
                <a:solidFill>
                  <a:srgbClr val="2F5496"/>
                </a:solidFill>
                <a:effectLst/>
                <a:latin typeface="Arial" panose="020B0604020202020204" pitchFamily="34" charset="0"/>
                <a:ea typeface="Calibri" panose="020F0502020204030204" pitchFamily="34" charset="0"/>
                <a:hlinkClick r:id="rId3" action="ppaction://hlinkfile"/>
              </a:rPr>
              <a:t>bit.ly/</a:t>
            </a:r>
            <a:r>
              <a:rPr lang="en-AU" sz="1800" u="sng" dirty="0" err="1">
                <a:solidFill>
                  <a:srgbClr val="2F5496"/>
                </a:solidFill>
                <a:effectLst/>
                <a:latin typeface="Arial" panose="020B0604020202020204" pitchFamily="34" charset="0"/>
                <a:ea typeface="Calibri" panose="020F0502020204030204" pitchFamily="34" charset="0"/>
                <a:hlinkClick r:id="rId3" action="ppaction://hlinkfile"/>
              </a:rPr>
              <a:t>desmosoppositeside</a:t>
            </a:r>
            <a:r>
              <a:rPr lang="en-AU" sz="1800" dirty="0">
                <a:effectLst/>
                <a:latin typeface="Arial" panose="020B0604020202020204" pitchFamily="34" charset="0"/>
                <a:ea typeface="Calibri" panose="020F0502020204030204" pitchFamily="34" charset="0"/>
              </a:rPr>
              <a:t>). </a:t>
            </a: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4</a:t>
            </a:fld>
            <a:endParaRPr lang="en-AU"/>
          </a:p>
        </p:txBody>
      </p:sp>
    </p:spTree>
    <p:extLst>
      <p:ext uri="{BB962C8B-B14F-4D97-AF65-F5344CB8AC3E}">
        <p14:creationId xmlns:p14="http://schemas.microsoft.com/office/powerpoint/2010/main" val="2792592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00"/>
              </a:spcBef>
            </a:pPr>
            <a:r>
              <a:rPr lang="en-AU" sz="1800" dirty="0">
                <a:effectLst/>
                <a:latin typeface="Arial" panose="020B0604020202020204" pitchFamily="34" charset="0"/>
                <a:ea typeface="Calibri" panose="020F0502020204030204" pitchFamily="34" charset="0"/>
              </a:rPr>
              <a:t>Adjacent means "next to" something. When we have measured an angle and formed our triangle, there are two sides that form our angle("next to" our angle). One of them is the hypotenuse, the other one should be labelled "adjacent", as shown below. An animation of this can be used with Desmos graph, Adjacent side (</a:t>
            </a:r>
            <a:r>
              <a:rPr lang="en-AU" sz="1800" u="sng" dirty="0">
                <a:solidFill>
                  <a:srgbClr val="2F5496"/>
                </a:solidFill>
                <a:effectLst/>
                <a:latin typeface="Arial" panose="020B0604020202020204" pitchFamily="34" charset="0"/>
                <a:ea typeface="Calibri" panose="020F0502020204030204" pitchFamily="34" charset="0"/>
                <a:hlinkClick r:id="rId3" action="ppaction://hlinkfile"/>
              </a:rPr>
              <a:t>bit.ly/</a:t>
            </a:r>
            <a:r>
              <a:rPr lang="en-AU" sz="1800" u="sng" dirty="0" err="1">
                <a:solidFill>
                  <a:srgbClr val="2F5496"/>
                </a:solidFill>
                <a:effectLst/>
                <a:latin typeface="Arial" panose="020B0604020202020204" pitchFamily="34" charset="0"/>
                <a:ea typeface="Calibri" panose="020F0502020204030204" pitchFamily="34" charset="0"/>
                <a:hlinkClick r:id="rId3" action="ppaction://hlinkfile"/>
              </a:rPr>
              <a:t>desmosadjacentside</a:t>
            </a:r>
            <a:r>
              <a:rPr lang="en-AU" sz="1800" dirty="0">
                <a:effectLst/>
                <a:latin typeface="Arial" panose="020B0604020202020204" pitchFamily="34" charset="0"/>
                <a:ea typeface="Calibri" panose="020F0502020204030204" pitchFamily="34" charset="0"/>
              </a:rPr>
              <a:t>). </a:t>
            </a:r>
          </a:p>
          <a:p>
            <a:pPr>
              <a:spcBef>
                <a:spcPts val="1200"/>
              </a:spcBef>
            </a:pPr>
            <a:endParaRPr lang="en-AU" sz="1800" dirty="0">
              <a:effectLst/>
              <a:latin typeface="Arial" panose="020B0604020202020204" pitchFamily="34" charset="0"/>
              <a:ea typeface="Calibri" panose="020F0502020204030204" pitchFamily="34" charset="0"/>
            </a:endParaRPr>
          </a:p>
          <a:p>
            <a:pPr marL="0" marR="0" lvl="0" indent="0" algn="l" defTabSz="914347" rtl="0" eaLnBrk="1" fontAlgn="auto" latinLnBrk="0" hangingPunct="1">
              <a:lnSpc>
                <a:spcPct val="100000"/>
              </a:lnSpc>
              <a:spcBef>
                <a:spcPts val="1200"/>
              </a:spcBef>
              <a:spcAft>
                <a:spcPts val="0"/>
              </a:spcAft>
              <a:buClrTx/>
              <a:buSzTx/>
              <a:buFontTx/>
              <a:buNone/>
              <a:tabLst/>
              <a:defRPr/>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Students to practice labelling the sides of triangles in the activity at </a:t>
            </a:r>
            <a:r>
              <a:rPr lang="en-AU" sz="1800" u="none" strike="noStrike" kern="0" spc="0" dirty="0" err="1">
                <a:effectLst/>
                <a:latin typeface="Arial" panose="020B0604020202020204" pitchFamily="34" charset="0"/>
                <a:ea typeface="Calibri" panose="020F0502020204030204" pitchFamily="34" charset="0"/>
                <a:cs typeface="Arial" panose="020B0604020202020204" pitchFamily="34" charset="0"/>
              </a:rPr>
              <a:t>Transum</a:t>
            </a: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 website, Which side? (</a:t>
            </a:r>
            <a:r>
              <a:rPr lang="en-AU" sz="1800" u="none" strike="noStrike" kern="0" spc="0" dirty="0">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rPr>
              <a:t>bit.ly/</a:t>
            </a:r>
            <a:r>
              <a:rPr lang="en-AU" sz="1800" u="none" strike="noStrike" kern="0" spc="0" dirty="0" err="1">
                <a:solidFill>
                  <a:srgbClr val="2F5496"/>
                </a:solidFill>
                <a:effectLst/>
                <a:latin typeface="Arial" panose="020B0604020202020204" pitchFamily="34" charset="0"/>
                <a:ea typeface="Calibri" panose="020F0502020204030204" pitchFamily="34" charset="0"/>
                <a:cs typeface="Arial" panose="020B0604020202020204" pitchFamily="34" charset="0"/>
                <a:hlinkClick r:id="rId4"/>
              </a:rPr>
              <a:t>transumwhichside</a:t>
            </a: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 </a:t>
            </a:r>
          </a:p>
          <a:p>
            <a:pPr>
              <a:spcBef>
                <a:spcPts val="1200"/>
              </a:spcBef>
            </a:pPr>
            <a:endParaRPr lang="en-AU" dirty="0"/>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73980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342900" indent="-342900">
                  <a:buFont typeface="+mj-lt"/>
                  <a:buAutoNum type="arabicPeriod"/>
                </a:pPr>
                <a:r>
                  <a:rPr lang="en-AU" sz="1800" dirty="0">
                    <a:effectLst/>
                    <a:latin typeface="Arial" panose="020B0604020202020204" pitchFamily="34" charset="0"/>
                    <a:ea typeface="Calibri" panose="020F0502020204030204" pitchFamily="34" charset="0"/>
                  </a:rPr>
                  <a:t>Demonstrate to students how to write six ratios for a given triangle by constructing a right-angled triangle, measuring all angles and sides and recording them. </a:t>
                </a: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Ask students what they notice and what they wonder about the ratios they have found. </a:t>
                </a: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Have students construct one final right-angled triangle, measuring side lengths and angles, and write all six ratios. Are the things they noticed in your example true of every triangle?</a:t>
                </a:r>
              </a:p>
              <a:p>
                <a:pPr marL="342900" lvl="0" indent="-342900" fontAlgn="base">
                  <a:lnSpc>
                    <a:spcPct val="115000"/>
                  </a:lnSpc>
                  <a:spcBef>
                    <a:spcPts val="400"/>
                  </a:spcBef>
                  <a:buFont typeface="+mj-lt"/>
                  <a:buAutoNum type="arabicPeriod"/>
                </a:pPr>
                <a:endPar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endParaRPr>
              </a:p>
              <a:p>
                <a:pPr>
                  <a:spcBef>
                    <a:spcPts val="1200"/>
                  </a:spcBef>
                </a:pPr>
                <a:r>
                  <a:rPr lang="en-AU" sz="1800" dirty="0">
                    <a:effectLst/>
                    <a:latin typeface="Arial" panose="020B0604020202020204" pitchFamily="34" charset="0"/>
                    <a:ea typeface="Calibri" panose="020F0502020204030204" pitchFamily="34" charset="0"/>
                    <a:cs typeface="Arial" panose="020B0604020202020204" pitchFamily="34" charset="0"/>
                  </a:rPr>
                  <a:t> </a:t>
                </a:r>
                <a:endParaRPr lang="en-AU" dirty="0"/>
              </a:p>
            </p:txBody>
          </p:sp>
        </mc:Choice>
        <mc:Fallback xmlns="">
          <p:sp>
            <p:nvSpPr>
              <p:cNvPr id="3" name="Notes Placeholder 2"/>
              <p:cNvSpPr>
                <a:spLocks noGrp="1"/>
              </p:cNvSpPr>
              <p:nvPr>
                <p:ph type="body" idx="1"/>
              </p:nvPr>
            </p:nvSpPr>
            <p:spPr/>
            <p:txBody>
              <a:bodyPr/>
              <a:lstStyle/>
              <a:p>
                <a:r>
                  <a:rPr lang="en-AU" sz="1800" dirty="0">
                    <a:effectLst/>
                    <a:latin typeface="Arial" panose="020B0604020202020204" pitchFamily="34" charset="0"/>
                    <a:ea typeface="Calibri" panose="020F0502020204030204" pitchFamily="34" charset="0"/>
                  </a:rPr>
                  <a:t>Demonstrate to students how to write six ratios for a given triangle by constructing a right-angled triangle, measuring all angles and sides and recording them. </a:t>
                </a:r>
              </a:p>
              <a:p>
                <a:endParaRPr lang="en-AU" sz="1800" dirty="0">
                  <a:effectLst/>
                  <a:latin typeface="Arial" panose="020B0604020202020204" pitchFamily="34" charset="0"/>
                  <a:ea typeface="Calibri" panose="020F0502020204030204" pitchFamily="34" charset="0"/>
                </a:endParaRP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e.g.</a:t>
                </a:r>
                <a:b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sin⁡36.9=3/5</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cos⁡36.9=4/5</a:t>
                </a: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 </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sin⁡53.1=4/5</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cos⁡53.1=3/5</a:t>
                </a:r>
                <a:br>
                  <a:rPr lang="en-AU" sz="1800" u="none" strike="noStrike" kern="0" spc="0" dirty="0">
                    <a:effectLst/>
                    <a:latin typeface="Cambria Math" panose="02040503050406030204" pitchFamily="18" charset="0"/>
                    <a:ea typeface="Calibri" panose="020F0502020204030204" pitchFamily="34" charset="0"/>
                    <a:cs typeface="Arial" panose="020B0604020202020204" pitchFamily="34" charset="0"/>
                  </a:rPr>
                </a:br>
                <a:r>
                  <a:rPr lang="en-AU" sz="1800" i="0" u="none" strike="noStrike" kern="0" spc="0">
                    <a:effectLst/>
                    <a:latin typeface="Cambria Math" panose="02040503050406030204" pitchFamily="18" charset="0"/>
                    <a:ea typeface="Calibri" panose="020F0502020204030204" pitchFamily="34" charset="0"/>
                    <a:cs typeface="Arial" panose="020B0604020202020204" pitchFamily="34" charset="0"/>
                  </a:rPr>
                  <a:t>tan⁡53.1=4/3</a:t>
                </a:r>
                <a:endPar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Ask students what they notice and what they wonder about the ratios they have found. </a:t>
                </a:r>
              </a:p>
              <a:p>
                <a:pPr marL="342900" lvl="0" indent="-342900" fontAlgn="base">
                  <a:lnSpc>
                    <a:spcPct val="115000"/>
                  </a:lnSpc>
                  <a:spcBef>
                    <a:spcPts val="400"/>
                  </a:spcBef>
                  <a:buFont typeface="+mj-lt"/>
                  <a:buAutoNum type="arabicPeriod"/>
                </a:pPr>
                <a:r>
                  <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rPr>
                  <a:t>Have students construct one final right-angled triangle, measuring side lengths and angles, and write all six ratios. Are the things they noticed in your example true of every triangle?</a:t>
                </a:r>
              </a:p>
              <a:p>
                <a:pPr marL="342900" lvl="0" indent="-342900" fontAlgn="base">
                  <a:lnSpc>
                    <a:spcPct val="115000"/>
                  </a:lnSpc>
                  <a:spcBef>
                    <a:spcPts val="400"/>
                  </a:spcBef>
                  <a:buFont typeface="+mj-lt"/>
                  <a:buAutoNum type="arabicPeriod"/>
                </a:pPr>
                <a:endParaRPr lang="en-AU" sz="1800" u="none" strike="noStrike" kern="0" spc="0" dirty="0">
                  <a:effectLst/>
                  <a:latin typeface="Arial" panose="020B0604020202020204" pitchFamily="34" charset="0"/>
                  <a:ea typeface="Calibri" panose="020F0502020204030204" pitchFamily="34" charset="0"/>
                  <a:cs typeface="Arial" panose="020B0604020202020204" pitchFamily="34" charset="0"/>
                </a:endParaRPr>
              </a:p>
              <a:p>
                <a:pPr>
                  <a:spcBef>
                    <a:spcPts val="1200"/>
                  </a:spcBef>
                </a:pPr>
                <a:r>
                  <a:rPr lang="en-AU" sz="1800" dirty="0">
                    <a:effectLst/>
                    <a:latin typeface="Arial" panose="020B0604020202020204" pitchFamily="34" charset="0"/>
                    <a:ea typeface="Calibri" panose="020F0502020204030204" pitchFamily="34" charset="0"/>
                    <a:cs typeface="Arial" panose="020B0604020202020204" pitchFamily="34" charset="0"/>
                  </a:rPr>
                  <a:t> </a:t>
                </a:r>
                <a:endParaRPr lang="en-AU" dirty="0"/>
              </a:p>
            </p:txBody>
          </p:sp>
        </mc:Fallback>
      </mc:AlternateContent>
      <p:sp>
        <p:nvSpPr>
          <p:cNvPr id="4" name="Slide Number Placeholder 3"/>
          <p:cNvSpPr>
            <a:spLocks noGrp="1"/>
          </p:cNvSpPr>
          <p:nvPr>
            <p:ph type="sldNum" sz="quarter" idx="5"/>
          </p:nvPr>
        </p:nvSpPr>
        <p:spPr/>
        <p:txBody>
          <a:bodyPr/>
          <a:lstStyle/>
          <a:p>
            <a:fld id="{D09C5488-DD16-4714-9519-7BE21BA11D4E}" type="slidenum">
              <a:rPr lang="en-AU" smtClean="0"/>
              <a:t>6</a:t>
            </a:fld>
            <a:endParaRPr lang="en-AU"/>
          </a:p>
        </p:txBody>
      </p:sp>
    </p:spTree>
    <p:extLst>
      <p:ext uri="{BB962C8B-B14F-4D97-AF65-F5344CB8AC3E}">
        <p14:creationId xmlns:p14="http://schemas.microsoft.com/office/powerpoint/2010/main" val="2777296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666643363"/>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460475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767793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a:t>Click icon to add picture</a:t>
            </a:r>
            <a:endParaRPr lang="en-AU"/>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328919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9A3EA2A1-9A76-4DF1-8B35-8460D1ED5121}"/>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396D79FC-4511-46DC-8B32-AE6BB47494DD}"/>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4DABD93-F5E5-4624-A12D-1CB78E87878C}"/>
              </a:ext>
            </a:extLst>
          </p:cNvPr>
          <p:cNvSpPr>
            <a:spLocks noGrp="1"/>
          </p:cNvSpPr>
          <p:nvPr>
            <p:ph type="body" sz="quarter" idx="21"/>
          </p:nvPr>
        </p:nvSpPr>
        <p:spPr>
          <a:xfrm>
            <a:off x="6227764" y="42480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DF5F6401-A683-4E5C-B19F-60C8A58C2D35}"/>
              </a:ext>
            </a:extLst>
          </p:cNvPr>
          <p:cNvSpPr>
            <a:spLocks noGrp="1"/>
          </p:cNvSpPr>
          <p:nvPr>
            <p:ph type="body" sz="quarter" idx="22"/>
          </p:nvPr>
        </p:nvSpPr>
        <p:spPr>
          <a:xfrm>
            <a:off x="347663" y="42579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880611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10FE7487-16E1-4608-9554-0EFBC927D0F7}"/>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52C16B6B-1D72-4FE8-B3CC-6616A1E2AF10}"/>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5EB5E74-9FC4-4E25-B983-367B78B1663A}"/>
              </a:ext>
            </a:extLst>
          </p:cNvPr>
          <p:cNvSpPr>
            <a:spLocks noGrp="1"/>
          </p:cNvSpPr>
          <p:nvPr>
            <p:ph type="body" sz="quarter" idx="21"/>
          </p:nvPr>
        </p:nvSpPr>
        <p:spPr>
          <a:xfrm>
            <a:off x="6227764"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E54B5F10-5A3E-4704-87D5-2CB8D15F46B2}"/>
              </a:ext>
            </a:extLst>
          </p:cNvPr>
          <p:cNvSpPr>
            <a:spLocks noGrp="1"/>
          </p:cNvSpPr>
          <p:nvPr>
            <p:ph type="body" sz="quarter" idx="22"/>
          </p:nvPr>
        </p:nvSpPr>
        <p:spPr>
          <a:xfrm>
            <a:off x="347663"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832890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a:t>Click icon to add table</a:t>
            </a:r>
            <a:endParaRPr lang="en-AU"/>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a:t>Click icon to add table</a:t>
            </a:r>
            <a:endParaRPr lang="en-AU"/>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835450530"/>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lnSpc>
                <a:spcPct val="150000"/>
              </a:lnSpc>
              <a:defRPr>
                <a:latin typeface="+mn-lt"/>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89148110"/>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5797895"/>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1" spcCol="180000"/>
          <a:lstStyle>
            <a:lvl1pPr algn="l">
              <a:defRPr sz="2200"/>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617228412"/>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161125889"/>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280684146"/>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032999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763288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39825690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557775"/>
          </a:xfrm>
        </p:spPr>
        <p:txBody>
          <a:bodyPr/>
          <a:lstStyle>
            <a:lvl1pPr>
              <a:defRPr>
                <a:solidFill>
                  <a:schemeClr val="accent1"/>
                </a:solidFill>
              </a:defRPr>
            </a:lvl1pPr>
          </a:lstStyle>
          <a:p>
            <a:r>
              <a:rPr lang="en-US"/>
              <a:t>Click to edit Master title </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3" name="Text Placeholder 10">
            <a:extLst>
              <a:ext uri="{FF2B5EF4-FFF2-40B4-BE49-F238E27FC236}">
                <a16:creationId xmlns:a16="http://schemas.microsoft.com/office/drawing/2014/main" id="{F53278F0-7E0D-358C-94A1-DAA4B70E2D01}"/>
              </a:ext>
            </a:extLst>
          </p:cNvPr>
          <p:cNvSpPr>
            <a:spLocks noGrp="1"/>
          </p:cNvSpPr>
          <p:nvPr>
            <p:ph type="body" sz="quarter" idx="18" hasCustomPrompt="1"/>
          </p:nvPr>
        </p:nvSpPr>
        <p:spPr>
          <a:xfrm>
            <a:off x="5400000" y="1168289"/>
            <a:ext cx="5400000" cy="317611"/>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2223805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33400" y="63900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9654436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41852220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357066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1"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a:t>Click to edit Master title style</a:t>
            </a:r>
            <a:endParaRPr lang="en-AU"/>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938077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14518164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126196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a:p>
        </p:txBody>
      </p:sp>
    </p:spTree>
    <p:extLst>
      <p:ext uri="{BB962C8B-B14F-4D97-AF65-F5344CB8AC3E}">
        <p14:creationId xmlns:p14="http://schemas.microsoft.com/office/powerpoint/2010/main" val="1638072610"/>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4518727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8155319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7323222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8854949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6103710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2100928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a:t>Click icon to add picture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86093800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485932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643477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779667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16733241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9780610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a:t>Click icon to add picture</a:t>
            </a:r>
            <a:endParaRPr lang="en-AU"/>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a:t>Click to edit Master title style</a:t>
            </a:r>
            <a:endParaRPr lang="en-AU"/>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5440403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a:t>Click icon to add chart</a:t>
            </a:r>
            <a:endParaRPr lang="en-AU"/>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a:t>Click icon to add chart</a:t>
            </a:r>
            <a:endParaRPr lang="en-AU"/>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2750460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4058968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0173324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85396706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ontent Double Column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23056-E44C-AF43-A422-C82DD035EF01}"/>
              </a:ext>
            </a:extLst>
          </p:cNvPr>
          <p:cNvSpPr>
            <a:spLocks noGrp="1"/>
          </p:cNvSpPr>
          <p:nvPr>
            <p:ph type="title"/>
          </p:nvPr>
        </p:nvSpPr>
        <p:spPr>
          <a:xfrm>
            <a:off x="343125" y="402012"/>
            <a:ext cx="10629676" cy="498470"/>
          </a:xfrm>
        </p:spPr>
        <p:txBody>
          <a:bodyPr/>
          <a:lstStyle>
            <a:lvl1pPr>
              <a:defRPr>
                <a:solidFill>
                  <a:schemeClr val="tx2"/>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Footer Placeholder 2">
            <a:extLst>
              <a:ext uri="{FF2B5EF4-FFF2-40B4-BE49-F238E27FC236}">
                <a16:creationId xmlns:a16="http://schemas.microsoft.com/office/drawing/2014/main" id="{5C701063-BE19-724C-91DD-C5F4B7488FA3}"/>
              </a:ext>
            </a:extLst>
          </p:cNvPr>
          <p:cNvSpPr>
            <a:spLocks noGrp="1"/>
          </p:cNvSpPr>
          <p:nvPr>
            <p:ph type="ftr" sz="quarter" idx="10"/>
          </p:nvPr>
        </p:nvSpPr>
        <p:spPr/>
        <p:txBody>
          <a:bodyPr/>
          <a:lstStyle/>
          <a:p>
            <a:endParaRPr lang="en-US"/>
          </a:p>
        </p:txBody>
      </p:sp>
      <p:sp>
        <p:nvSpPr>
          <p:cNvPr id="4" name="Slide Number Placeholder 3">
            <a:extLst>
              <a:ext uri="{FF2B5EF4-FFF2-40B4-BE49-F238E27FC236}">
                <a16:creationId xmlns:a16="http://schemas.microsoft.com/office/drawing/2014/main" id="{196E156F-4B4A-874F-AEE2-940A34FF45A4}"/>
              </a:ext>
            </a:extLst>
          </p:cNvPr>
          <p:cNvSpPr>
            <a:spLocks noGrp="1"/>
          </p:cNvSpPr>
          <p:nvPr>
            <p:ph type="sldNum" sz="quarter" idx="11"/>
          </p:nvPr>
        </p:nvSpPr>
        <p:spPr/>
        <p:txBody>
          <a:bodyPr/>
          <a:lstStyle/>
          <a:p>
            <a:fld id="{53F625F3-B677-4D46-AEB5-DC449A9DF797}" type="slidenum">
              <a:rPr lang="en-AU" smtClean="0"/>
              <a:pPr/>
              <a:t>‹#›</a:t>
            </a:fld>
            <a:endParaRPr lang="en-AU"/>
          </a:p>
        </p:txBody>
      </p:sp>
      <p:sp>
        <p:nvSpPr>
          <p:cNvPr id="5" name="Text Placeholder 2078">
            <a:extLst>
              <a:ext uri="{FF2B5EF4-FFF2-40B4-BE49-F238E27FC236}">
                <a16:creationId xmlns:a16="http://schemas.microsoft.com/office/drawing/2014/main" id="{0C286ABD-2EA9-E445-A9AD-2AD792A0E003}"/>
              </a:ext>
            </a:extLst>
          </p:cNvPr>
          <p:cNvSpPr>
            <a:spLocks noGrp="1"/>
          </p:cNvSpPr>
          <p:nvPr>
            <p:ph type="body" sz="quarter" idx="15" hasCustomPrompt="1"/>
          </p:nvPr>
        </p:nvSpPr>
        <p:spPr>
          <a:xfrm>
            <a:off x="340307" y="910008"/>
            <a:ext cx="10632493" cy="466356"/>
          </a:xfrm>
          <a:prstGeom prst="rect">
            <a:avLst/>
          </a:prstGeom>
        </p:spPr>
        <p:txBody>
          <a:bodyPr wrap="square" lIns="0">
            <a:noAutofit/>
          </a:bodyPr>
          <a:lstStyle>
            <a:lvl1pPr marL="0" indent="0">
              <a:buNone/>
              <a:defRPr sz="1800" b="0" i="0">
                <a:solidFill>
                  <a:schemeClr val="accent2"/>
                </a:solidFill>
                <a:latin typeface="Arial" panose="020B0604020202020204" pitchFamily="34" charset="0"/>
                <a:cs typeface="Arial" panose="020B0604020202020204" pitchFamily="34" charset="0"/>
              </a:defRPr>
            </a:lvl1pPr>
            <a:lvl2pPr marL="0" indent="0">
              <a:buNone/>
              <a:defRPr/>
            </a:lvl2pPr>
          </a:lstStyle>
          <a:p>
            <a:pPr lvl="0"/>
            <a:r>
              <a:rPr lang="en-US"/>
              <a:t>Subtitle goes here</a:t>
            </a:r>
          </a:p>
        </p:txBody>
      </p:sp>
      <p:cxnSp>
        <p:nvCxnSpPr>
          <p:cNvPr id="7" name="Straight Connector 6">
            <a:extLst>
              <a:ext uri="{FF2B5EF4-FFF2-40B4-BE49-F238E27FC236}">
                <a16:creationId xmlns:a16="http://schemas.microsoft.com/office/drawing/2014/main" id="{B47D4F20-168E-1D45-8475-BC928E86208C}"/>
              </a:ext>
            </a:extLst>
          </p:cNvPr>
          <p:cNvCxnSpPr>
            <a:cxnSpLocks/>
          </p:cNvCxnSpPr>
          <p:nvPr userDrawn="1"/>
        </p:nvCxnSpPr>
        <p:spPr>
          <a:xfrm>
            <a:off x="334963" y="1665287"/>
            <a:ext cx="114681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Picture Placeholder 3">
            <a:extLst>
              <a:ext uri="{FF2B5EF4-FFF2-40B4-BE49-F238E27FC236}">
                <a16:creationId xmlns:a16="http://schemas.microsoft.com/office/drawing/2014/main" id="{92BA1511-BC03-1340-A366-AB5EC6B308E1}"/>
              </a:ext>
            </a:extLst>
          </p:cNvPr>
          <p:cNvSpPr>
            <a:spLocks noGrp="1"/>
          </p:cNvSpPr>
          <p:nvPr>
            <p:ph type="pic" sz="quarter" idx="17"/>
          </p:nvPr>
        </p:nvSpPr>
        <p:spPr>
          <a:xfrm>
            <a:off x="5951538" y="1989138"/>
            <a:ext cx="5868987" cy="4123485"/>
          </a:xfrm>
        </p:spPr>
        <p:txBody>
          <a:bodyPr>
            <a:normAutofit/>
          </a:bodyPr>
          <a:lstStyle>
            <a:lvl1pPr marL="0" indent="0">
              <a:buNone/>
              <a:defRPr sz="1800"/>
            </a:lvl1pPr>
          </a:lstStyle>
          <a:p>
            <a:r>
              <a:rPr lang="en-US"/>
              <a:t>Click icon to add picture</a:t>
            </a:r>
            <a:endParaRPr lang="en-AU"/>
          </a:p>
        </p:txBody>
      </p:sp>
      <p:sp>
        <p:nvSpPr>
          <p:cNvPr id="11" name="Text Placeholder 2">
            <a:extLst>
              <a:ext uri="{FF2B5EF4-FFF2-40B4-BE49-F238E27FC236}">
                <a16:creationId xmlns:a16="http://schemas.microsoft.com/office/drawing/2014/main" id="{C34004FB-FECF-9449-91A7-F251720D0E38}"/>
              </a:ext>
            </a:extLst>
          </p:cNvPr>
          <p:cNvSpPr>
            <a:spLocks noGrp="1"/>
          </p:cNvSpPr>
          <p:nvPr>
            <p:ph type="body" sz="quarter" idx="16"/>
          </p:nvPr>
        </p:nvSpPr>
        <p:spPr>
          <a:xfrm>
            <a:off x="334962" y="1989138"/>
            <a:ext cx="5392737" cy="412348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12" name="Graphic 11">
            <a:extLst>
              <a:ext uri="{FF2B5EF4-FFF2-40B4-BE49-F238E27FC236}">
                <a16:creationId xmlns:a16="http://schemas.microsoft.com/office/drawing/2014/main" id="{00079BD0-8F19-D845-893E-1EF997B1BF5A}"/>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11292918" y="383757"/>
            <a:ext cx="504501" cy="531895"/>
          </a:xfrm>
          <a:prstGeom prst="rect">
            <a:avLst/>
          </a:prstGeom>
        </p:spPr>
      </p:pic>
    </p:spTree>
    <p:extLst>
      <p:ext uri="{BB962C8B-B14F-4D97-AF65-F5344CB8AC3E}">
        <p14:creationId xmlns:p14="http://schemas.microsoft.com/office/powerpoint/2010/main" val="10564357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3998323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536258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952971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2730553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a:t>NSW Department of Education</a:t>
            </a:r>
            <a:endParaRPr lang="en-AU"/>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77696451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image" Target="../media/image1.png"/><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8"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2657206737"/>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 id="2147483761" r:id="rId18"/>
    <p:sldLayoutId id="2147483762" r:id="rId19"/>
    <p:sldLayoutId id="2147483763" r:id="rId20"/>
    <p:sldLayoutId id="2147483764" r:id="rId21"/>
    <p:sldLayoutId id="2147483765" r:id="rId22"/>
    <p:sldLayoutId id="2147483766" r:id="rId23"/>
    <p:sldLayoutId id="2147483767" r:id="rId24"/>
    <p:sldLayoutId id="2147483768" r:id="rId25"/>
    <p:sldLayoutId id="2147483769" r:id="rId26"/>
    <p:sldLayoutId id="2147483770" r:id="rId27"/>
    <p:sldLayoutId id="2147483771" r:id="rId28"/>
    <p:sldLayoutId id="2147483772" r:id="rId29"/>
    <p:sldLayoutId id="2147483773" r:id="rId30"/>
    <p:sldLayoutId id="2147483774" r:id="rId31"/>
    <p:sldLayoutId id="2147483775" r:id="rId32"/>
    <p:sldLayoutId id="2147483776" r:id="rId33"/>
    <p:sldLayoutId id="2147483777" r:id="rId34"/>
    <p:sldLayoutId id="2147483778" r:id="rId35"/>
    <p:sldLayoutId id="2147483779" r:id="rId36"/>
    <p:sldLayoutId id="2147483780" r:id="rId37"/>
    <p:sldLayoutId id="2147483781" r:id="rId38"/>
    <p:sldLayoutId id="2147483782" r:id="rId39"/>
    <p:sldLayoutId id="2147483783" r:id="rId40"/>
    <p:sldLayoutId id="2147483784" r:id="rId41"/>
    <p:sldLayoutId id="2147483785" r:id="rId42"/>
    <p:sldLayoutId id="2147483786" r:id="rId43"/>
    <p:sldLayoutId id="2147483787" r:id="rId44"/>
    <p:sldLayoutId id="2147483788" r:id="rId45"/>
    <p:sldLayoutId id="2147483789" r:id="rId46"/>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30.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B2403B-3D00-6C48-9C04-C5FE8C187D84}"/>
              </a:ext>
            </a:extLst>
          </p:cNvPr>
          <p:cNvSpPr>
            <a:spLocks noGrp="1"/>
          </p:cNvSpPr>
          <p:nvPr>
            <p:ph type="ctrTitle"/>
          </p:nvPr>
        </p:nvSpPr>
        <p:spPr>
          <a:xfrm>
            <a:off x="359998" y="2880000"/>
            <a:ext cx="11484001" cy="1080000"/>
          </a:xfrm>
        </p:spPr>
        <p:txBody>
          <a:bodyPr/>
          <a:lstStyle/>
          <a:p>
            <a:r>
              <a:rPr lang="en-US" dirty="0"/>
              <a:t>The sine and cosine ratios</a:t>
            </a:r>
          </a:p>
        </p:txBody>
      </p:sp>
      <p:sp>
        <p:nvSpPr>
          <p:cNvPr id="2" name="Text Placeholder 1">
            <a:extLst>
              <a:ext uri="{FF2B5EF4-FFF2-40B4-BE49-F238E27FC236}">
                <a16:creationId xmlns:a16="http://schemas.microsoft.com/office/drawing/2014/main" id="{E4AE27A0-1CE4-2D49-A917-980DC55DBA2E}"/>
              </a:ext>
            </a:extLst>
          </p:cNvPr>
          <p:cNvSpPr>
            <a:spLocks noGrp="1"/>
          </p:cNvSpPr>
          <p:nvPr>
            <p:ph type="body" sz="quarter" idx="10"/>
          </p:nvPr>
        </p:nvSpPr>
        <p:spPr>
          <a:xfrm>
            <a:off x="360000" y="4140000"/>
            <a:ext cx="2700000" cy="1080000"/>
          </a:xfrm>
        </p:spPr>
        <p:txBody>
          <a:bodyPr/>
          <a:lstStyle/>
          <a:p>
            <a:r>
              <a:rPr lang="en-US" dirty="0"/>
              <a:t>Explicit teaching</a:t>
            </a:r>
          </a:p>
        </p:txBody>
      </p:sp>
    </p:spTree>
    <p:extLst>
      <p:ext uri="{BB962C8B-B14F-4D97-AF65-F5344CB8AC3E}">
        <p14:creationId xmlns:p14="http://schemas.microsoft.com/office/powerpoint/2010/main" val="64714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1CC71-BEF5-A833-6873-D80E358FBF1A}"/>
              </a:ext>
            </a:extLst>
          </p:cNvPr>
          <p:cNvSpPr>
            <a:spLocks noGrp="1"/>
          </p:cNvSpPr>
          <p:nvPr>
            <p:ph type="title"/>
          </p:nvPr>
        </p:nvSpPr>
        <p:spPr/>
        <p:txBody>
          <a:bodyPr/>
          <a:lstStyle/>
          <a:p>
            <a:r>
              <a:rPr lang="en-US" dirty="0"/>
              <a:t>The sine and cosine ratios – part 1</a:t>
            </a:r>
            <a:endParaRPr lang="en-AU" dirty="0"/>
          </a:p>
        </p:txBody>
      </p:sp>
      <p:sp>
        <p:nvSpPr>
          <p:cNvPr id="5" name="Text Placeholder 4">
            <a:extLst>
              <a:ext uri="{FF2B5EF4-FFF2-40B4-BE49-F238E27FC236}">
                <a16:creationId xmlns:a16="http://schemas.microsoft.com/office/drawing/2014/main" id="{25586A86-9C76-F8AA-8AAC-02F41E0C5DA3}"/>
              </a:ext>
            </a:extLst>
          </p:cNvPr>
          <p:cNvSpPr>
            <a:spLocks noGrp="1"/>
          </p:cNvSpPr>
          <p:nvPr>
            <p:ph type="body" sz="quarter" idx="18"/>
          </p:nvPr>
        </p:nvSpPr>
        <p:spPr/>
        <p:txBody>
          <a:bodyPr/>
          <a:lstStyle/>
          <a:p>
            <a:r>
              <a:rPr lang="en-AU" dirty="0"/>
              <a:t>Visible learning</a:t>
            </a:r>
          </a:p>
        </p:txBody>
      </p:sp>
      <mc:AlternateContent xmlns:mc="http://schemas.openxmlformats.org/markup-compatibility/2006" xmlns:a14="http://schemas.microsoft.com/office/drawing/2010/main">
        <mc:Choice Requires="a14">
          <p:sp>
            <p:nvSpPr>
              <p:cNvPr id="6" name="Text Placeholder 5">
                <a:extLst>
                  <a:ext uri="{FF2B5EF4-FFF2-40B4-BE49-F238E27FC236}">
                    <a16:creationId xmlns:a16="http://schemas.microsoft.com/office/drawing/2014/main" id="{B952C598-7CA8-A899-A9EC-D8382240FDA4}"/>
                  </a:ext>
                </a:extLst>
              </p:cNvPr>
              <p:cNvSpPr>
                <a:spLocks noGrp="1"/>
              </p:cNvSpPr>
              <p:nvPr>
                <p:ph type="body" sz="quarter" idx="19"/>
              </p:nvPr>
            </p:nvSpPr>
            <p:spPr/>
            <p:txBody>
              <a:bodyPr>
                <a:noAutofit/>
              </a:bodyPr>
              <a:lstStyle/>
              <a:p>
                <a:pPr marL="0" lvl="2" indent="0">
                  <a:lnSpc>
                    <a:spcPct val="115000"/>
                  </a:lnSpc>
                  <a:spcBef>
                    <a:spcPts val="1200"/>
                  </a:spcBef>
                  <a:spcAft>
                    <a:spcPts val="1000"/>
                  </a:spcAft>
                  <a:buNone/>
                </a:pPr>
                <a:r>
                  <a:rPr lang="en-AU" sz="2000" b="1" dirty="0">
                    <a:solidFill>
                      <a:schemeClr val="tx1"/>
                    </a:solidFill>
                    <a:effectLst/>
                    <a:latin typeface="+mj-lt"/>
                    <a:ea typeface="SimSun" panose="02010600030101010101" pitchFamily="2" charset="-122"/>
                  </a:rPr>
                  <a:t>Learning intentions</a:t>
                </a:r>
              </a:p>
              <a:p>
                <a:pPr marL="342900" lvl="0" indent="-342900">
                  <a:lnSpc>
                    <a:spcPct val="115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To be able to use language associated with trigonometry to describe features, properties and relationships within right-angled triangles.</a:t>
                </a:r>
              </a:p>
              <a:p>
                <a:pPr marL="342900" lvl="0" indent="-342900">
                  <a:lnSpc>
                    <a:spcPct val="115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To know and be able to define the trigonometric ratios of sine, cosine and tangent.</a:t>
                </a:r>
              </a:p>
              <a:p>
                <a:pPr marL="0" lvl="2" indent="0">
                  <a:lnSpc>
                    <a:spcPct val="115000"/>
                  </a:lnSpc>
                  <a:spcBef>
                    <a:spcPts val="1200"/>
                  </a:spcBef>
                  <a:spcAft>
                    <a:spcPts val="1000"/>
                  </a:spcAft>
                  <a:buNone/>
                </a:pPr>
                <a:r>
                  <a:rPr lang="en-AU" sz="2000" b="1" dirty="0">
                    <a:solidFill>
                      <a:schemeClr val="tx1"/>
                    </a:solidFill>
                    <a:effectLst/>
                    <a:latin typeface="+mj-lt"/>
                    <a:ea typeface="SimSun" panose="02010600030101010101" pitchFamily="2" charset="-122"/>
                  </a:rPr>
                  <a:t>Success criteria</a:t>
                </a:r>
              </a:p>
              <a:p>
                <a:pPr marL="342900" lvl="0" indent="-342900">
                  <a:lnSpc>
                    <a:spcPct val="115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identify the hypotenuse, opposite and adjacent sides with respect to a given angle in a right-angled triangle.</a:t>
                </a:r>
              </a:p>
              <a:p>
                <a:pPr marL="342900" lvl="0" indent="-342900">
                  <a:lnSpc>
                    <a:spcPct val="115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explain the relationship between the value of sin30 found in my calculator and a right-angled triangle with a </a:t>
                </a:r>
                <a14:m>
                  <m:oMath xmlns:m="http://schemas.openxmlformats.org/officeDocument/2006/math">
                    <m:sSup>
                      <m:sSupPr>
                        <m:ctrlP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30</m:t>
                        </m:r>
                      </m:e>
                      <m:sup>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dirty="0">
                    <a:solidFill>
                      <a:schemeClr val="tx1"/>
                    </a:solidFill>
                    <a:effectLst/>
                    <a:ea typeface="Yu Mincho" panose="02020400000000000000" pitchFamily="18" charset="-128"/>
                    <a:cs typeface="Arial" panose="020B0604020202020204" pitchFamily="34" charset="0"/>
                  </a:rPr>
                  <a:t> angle.</a:t>
                </a:r>
                <a:endParaRPr lang="en-AU" sz="1800" dirty="0">
                  <a:solidFill>
                    <a:schemeClr val="tx1"/>
                  </a:solidFill>
                  <a:effectLst/>
                  <a:ea typeface="Calibri" panose="020F0502020204030204" pitchFamily="34" charset="0"/>
                  <a:cs typeface="Arial" panose="020B0604020202020204" pitchFamily="34" charset="0"/>
                </a:endParaRPr>
              </a:p>
              <a:p>
                <a:pPr marL="342900" lvl="0" indent="-342900">
                  <a:lnSpc>
                    <a:spcPct val="115000"/>
                  </a:lnSpc>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write three trigonometric ratios for a given angle in a right-angled triangle.</a:t>
                </a:r>
              </a:p>
              <a:p>
                <a:pPr marL="0" indent="0">
                  <a:buNone/>
                </a:pPr>
                <a:endParaRPr lang="en-AU" sz="1800" dirty="0">
                  <a:solidFill>
                    <a:schemeClr val="tx1"/>
                  </a:solidFill>
                </a:endParaRPr>
              </a:p>
            </p:txBody>
          </p:sp>
        </mc:Choice>
        <mc:Fallback xmlns="">
          <p:sp>
            <p:nvSpPr>
              <p:cNvPr id="6" name="Text Placeholder 5">
                <a:extLst>
                  <a:ext uri="{FF2B5EF4-FFF2-40B4-BE49-F238E27FC236}">
                    <a16:creationId xmlns:a16="http://schemas.microsoft.com/office/drawing/2014/main" id="{B952C598-7CA8-A899-A9EC-D8382240FDA4}"/>
                  </a:ext>
                </a:extLst>
              </p:cNvPr>
              <p:cNvSpPr>
                <a:spLocks noGrp="1" noRot="1" noChangeAspect="1" noMove="1" noResize="1" noEditPoints="1" noAdjustHandles="1" noChangeArrowheads="1" noChangeShapeType="1" noTextEdit="1"/>
              </p:cNvSpPr>
              <p:nvPr>
                <p:ph type="body" sz="quarter" idx="19"/>
              </p:nvPr>
            </p:nvSpPr>
            <p:spPr>
              <a:blipFill>
                <a:blip r:embed="rId2"/>
                <a:stretch>
                  <a:fillRect l="-1326" t="-1302" r="-530" b="-2315"/>
                </a:stretch>
              </a:blipFill>
            </p:spPr>
            <p:txBody>
              <a:bodyPr/>
              <a:lstStyle/>
              <a:p>
                <a:r>
                  <a:rPr lang="en-AU">
                    <a:noFill/>
                  </a:rPr>
                  <a:t> </a:t>
                </a:r>
              </a:p>
            </p:txBody>
          </p:sp>
        </mc:Fallback>
      </mc:AlternateContent>
    </p:spTree>
    <p:extLst>
      <p:ext uri="{BB962C8B-B14F-4D97-AF65-F5344CB8AC3E}">
        <p14:creationId xmlns:p14="http://schemas.microsoft.com/office/powerpoint/2010/main" val="300504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89-AC90-8A7B-8A06-4F16BFF3C29C}"/>
              </a:ext>
            </a:extLst>
          </p:cNvPr>
          <p:cNvSpPr>
            <a:spLocks noGrp="1"/>
          </p:cNvSpPr>
          <p:nvPr>
            <p:ph type="title"/>
          </p:nvPr>
        </p:nvSpPr>
        <p:spPr/>
        <p:txBody>
          <a:bodyPr/>
          <a:lstStyle/>
          <a:p>
            <a:r>
              <a:rPr lang="en-US" dirty="0"/>
              <a:t>Trigonometric ratios – part 1</a:t>
            </a:r>
            <a:endParaRPr lang="en-AU" dirty="0"/>
          </a:p>
        </p:txBody>
      </p:sp>
      <p:sp>
        <p:nvSpPr>
          <p:cNvPr id="5" name="Text Placeholder 4">
            <a:extLst>
              <a:ext uri="{FF2B5EF4-FFF2-40B4-BE49-F238E27FC236}">
                <a16:creationId xmlns:a16="http://schemas.microsoft.com/office/drawing/2014/main" id="{5E728ABA-70E8-630A-E836-9617F2BBBC58}"/>
              </a:ext>
            </a:extLst>
          </p:cNvPr>
          <p:cNvSpPr>
            <a:spLocks noGrp="1"/>
          </p:cNvSpPr>
          <p:nvPr>
            <p:ph type="body" sz="quarter" idx="18"/>
          </p:nvPr>
        </p:nvSpPr>
        <p:spPr/>
        <p:txBody>
          <a:bodyPr/>
          <a:lstStyle/>
          <a:p>
            <a:r>
              <a:rPr lang="en-AU" dirty="0"/>
              <a:t>Hypotenuse</a:t>
            </a:r>
          </a:p>
        </p:txBody>
      </p:sp>
      <p:pic>
        <p:nvPicPr>
          <p:cNvPr id="8" name="Picture 7" descr="A right angled triangle with an acute angle labelled as theta. A dotted line has been drawn from the right angle across to the hypotenuse and this side is labelled hypotenuse. ">
            <a:extLst>
              <a:ext uri="{FF2B5EF4-FFF2-40B4-BE49-F238E27FC236}">
                <a16:creationId xmlns:a16="http://schemas.microsoft.com/office/drawing/2014/main" id="{E146E920-429F-B206-C09C-C7FB74E7C9BA}"/>
              </a:ext>
            </a:extLst>
          </p:cNvPr>
          <p:cNvPicPr>
            <a:picLocks noChangeAspect="1"/>
          </p:cNvPicPr>
          <p:nvPr/>
        </p:nvPicPr>
        <p:blipFill>
          <a:blip r:embed="rId3"/>
          <a:stretch>
            <a:fillRect/>
          </a:stretch>
        </p:blipFill>
        <p:spPr>
          <a:xfrm>
            <a:off x="2520322" y="1440000"/>
            <a:ext cx="7151355" cy="4500000"/>
          </a:xfrm>
          <a:prstGeom prst="rect">
            <a:avLst/>
          </a:prstGeom>
        </p:spPr>
      </p:pic>
      <p:sp>
        <p:nvSpPr>
          <p:cNvPr id="4" name="Slide Number Placeholder 3">
            <a:extLst>
              <a:ext uri="{FF2B5EF4-FFF2-40B4-BE49-F238E27FC236}">
                <a16:creationId xmlns:a16="http://schemas.microsoft.com/office/drawing/2014/main" id="{0628A077-5B63-B6EC-2353-C7187D2ECF93}"/>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3</a:t>
            </a:fld>
            <a:endParaRPr lang="en-AU"/>
          </a:p>
        </p:txBody>
      </p:sp>
    </p:spTree>
    <p:extLst>
      <p:ext uri="{BB962C8B-B14F-4D97-AF65-F5344CB8AC3E}">
        <p14:creationId xmlns:p14="http://schemas.microsoft.com/office/powerpoint/2010/main" val="3822885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89-AC90-8A7B-8A06-4F16BFF3C29C}"/>
              </a:ext>
            </a:extLst>
          </p:cNvPr>
          <p:cNvSpPr>
            <a:spLocks noGrp="1"/>
          </p:cNvSpPr>
          <p:nvPr>
            <p:ph type="title"/>
          </p:nvPr>
        </p:nvSpPr>
        <p:spPr/>
        <p:txBody>
          <a:bodyPr/>
          <a:lstStyle/>
          <a:p>
            <a:r>
              <a:rPr lang="en-US" dirty="0"/>
              <a:t>Trigonometric ratios – part 2</a:t>
            </a:r>
            <a:endParaRPr lang="en-AU" dirty="0"/>
          </a:p>
        </p:txBody>
      </p:sp>
      <p:sp>
        <p:nvSpPr>
          <p:cNvPr id="5" name="Text Placeholder 4">
            <a:extLst>
              <a:ext uri="{FF2B5EF4-FFF2-40B4-BE49-F238E27FC236}">
                <a16:creationId xmlns:a16="http://schemas.microsoft.com/office/drawing/2014/main" id="{5E728ABA-70E8-630A-E836-9617F2BBBC58}"/>
              </a:ext>
            </a:extLst>
          </p:cNvPr>
          <p:cNvSpPr>
            <a:spLocks noGrp="1"/>
          </p:cNvSpPr>
          <p:nvPr>
            <p:ph type="body" sz="quarter" idx="18"/>
          </p:nvPr>
        </p:nvSpPr>
        <p:spPr/>
        <p:txBody>
          <a:bodyPr/>
          <a:lstStyle/>
          <a:p>
            <a:r>
              <a:rPr lang="en-AU" dirty="0"/>
              <a:t>Opposite</a:t>
            </a:r>
          </a:p>
        </p:txBody>
      </p:sp>
      <p:pic>
        <p:nvPicPr>
          <p:cNvPr id="9" name="Picture 8" descr="A right angled triangle with an acute angle labelled as theta. The hypotenuse is labelled hypotenuse. A dotted line is drawn from the angle marked theta, to the side across from it, this side is labelled opposite. ">
            <a:extLst>
              <a:ext uri="{FF2B5EF4-FFF2-40B4-BE49-F238E27FC236}">
                <a16:creationId xmlns:a16="http://schemas.microsoft.com/office/drawing/2014/main" id="{56D26EDC-413E-AFFA-C9AC-624D62352C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20000" y="1440000"/>
            <a:ext cx="8457282" cy="4500000"/>
          </a:xfrm>
          <a:prstGeom prst="rect">
            <a:avLst/>
          </a:prstGeom>
        </p:spPr>
      </p:pic>
      <p:sp>
        <p:nvSpPr>
          <p:cNvPr id="4" name="Slide Number Placeholder 3">
            <a:extLst>
              <a:ext uri="{FF2B5EF4-FFF2-40B4-BE49-F238E27FC236}">
                <a16:creationId xmlns:a16="http://schemas.microsoft.com/office/drawing/2014/main" id="{0628A077-5B63-B6EC-2353-C7187D2ECF93}"/>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4</a:t>
            </a:fld>
            <a:endParaRPr lang="en-AU"/>
          </a:p>
        </p:txBody>
      </p:sp>
    </p:spTree>
    <p:extLst>
      <p:ext uri="{BB962C8B-B14F-4D97-AF65-F5344CB8AC3E}">
        <p14:creationId xmlns:p14="http://schemas.microsoft.com/office/powerpoint/2010/main" val="3522564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89-AC90-8A7B-8A06-4F16BFF3C29C}"/>
              </a:ext>
            </a:extLst>
          </p:cNvPr>
          <p:cNvSpPr>
            <a:spLocks noGrp="1"/>
          </p:cNvSpPr>
          <p:nvPr>
            <p:ph type="title"/>
          </p:nvPr>
        </p:nvSpPr>
        <p:spPr/>
        <p:txBody>
          <a:bodyPr/>
          <a:lstStyle/>
          <a:p>
            <a:r>
              <a:rPr lang="en-US" dirty="0"/>
              <a:t>Trigonometric ratios – part 3</a:t>
            </a:r>
            <a:endParaRPr lang="en-AU" dirty="0"/>
          </a:p>
        </p:txBody>
      </p:sp>
      <p:sp>
        <p:nvSpPr>
          <p:cNvPr id="5" name="Text Placeholder 4">
            <a:extLst>
              <a:ext uri="{FF2B5EF4-FFF2-40B4-BE49-F238E27FC236}">
                <a16:creationId xmlns:a16="http://schemas.microsoft.com/office/drawing/2014/main" id="{5E728ABA-70E8-630A-E836-9617F2BBBC58}"/>
              </a:ext>
            </a:extLst>
          </p:cNvPr>
          <p:cNvSpPr>
            <a:spLocks noGrp="1"/>
          </p:cNvSpPr>
          <p:nvPr>
            <p:ph type="body" sz="quarter" idx="18"/>
          </p:nvPr>
        </p:nvSpPr>
        <p:spPr/>
        <p:txBody>
          <a:bodyPr/>
          <a:lstStyle/>
          <a:p>
            <a:r>
              <a:rPr lang="en-AU" dirty="0"/>
              <a:t>Adjacent</a:t>
            </a:r>
          </a:p>
        </p:txBody>
      </p:sp>
      <p:pic>
        <p:nvPicPr>
          <p:cNvPr id="8" name="Picture 7" descr="A right angled triangle with an acute angle labelled as theta. A dotted line is drawn from the right angle across to the other side and is labelled hypotenuse. The side between the angle marked theta and the right angle is labelled adjacent. ">
            <a:extLst>
              <a:ext uri="{FF2B5EF4-FFF2-40B4-BE49-F238E27FC236}">
                <a16:creationId xmlns:a16="http://schemas.microsoft.com/office/drawing/2014/main" id="{481D948E-6136-35BF-50F9-8A0801B16C53}"/>
              </a:ext>
            </a:extLst>
          </p:cNvPr>
          <p:cNvPicPr>
            <a:picLocks noChangeAspect="1"/>
          </p:cNvPicPr>
          <p:nvPr/>
        </p:nvPicPr>
        <p:blipFill>
          <a:blip r:embed="rId3"/>
          <a:stretch>
            <a:fillRect/>
          </a:stretch>
        </p:blipFill>
        <p:spPr>
          <a:xfrm>
            <a:off x="2530886" y="1723028"/>
            <a:ext cx="6903139" cy="4500000"/>
          </a:xfrm>
          <a:prstGeom prst="rect">
            <a:avLst/>
          </a:prstGeom>
        </p:spPr>
      </p:pic>
      <p:sp>
        <p:nvSpPr>
          <p:cNvPr id="4" name="Slide Number Placeholder 3">
            <a:extLst>
              <a:ext uri="{FF2B5EF4-FFF2-40B4-BE49-F238E27FC236}">
                <a16:creationId xmlns:a16="http://schemas.microsoft.com/office/drawing/2014/main" id="{0628A077-5B63-B6EC-2353-C7187D2ECF93}"/>
              </a:ext>
              <a:ext uri="{C183D7F6-B498-43B3-948B-1728B52AA6E4}">
                <adec:decorative xmlns:adec="http://schemas.microsoft.com/office/drawing/2017/decorative" val="1"/>
              </a:ext>
            </a:extLst>
          </p:cNvPr>
          <p:cNvSpPr>
            <a:spLocks noGrp="1"/>
          </p:cNvSpPr>
          <p:nvPr>
            <p:ph type="sldNum" sz="quarter" idx="10"/>
          </p:nvPr>
        </p:nvSpPr>
        <p:spPr/>
        <p:txBody>
          <a:bodyPr/>
          <a:lstStyle/>
          <a:p>
            <a:fld id="{53F625F3-B677-4D46-AEB5-DC449A9DF797}" type="slidenum">
              <a:rPr lang="en-AU" smtClean="0"/>
              <a:pPr/>
              <a:t>5</a:t>
            </a:fld>
            <a:endParaRPr lang="en-AU"/>
          </a:p>
        </p:txBody>
      </p:sp>
    </p:spTree>
    <p:extLst>
      <p:ext uri="{BB962C8B-B14F-4D97-AF65-F5344CB8AC3E}">
        <p14:creationId xmlns:p14="http://schemas.microsoft.com/office/powerpoint/2010/main" val="118282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55DE-4876-EF46-4DC7-296552844903}"/>
              </a:ext>
            </a:extLst>
          </p:cNvPr>
          <p:cNvSpPr>
            <a:spLocks noGrp="1"/>
          </p:cNvSpPr>
          <p:nvPr>
            <p:ph type="title"/>
          </p:nvPr>
        </p:nvSpPr>
        <p:spPr/>
        <p:txBody>
          <a:bodyPr wrap="square" anchor="ctr">
            <a:normAutofit/>
          </a:bodyPr>
          <a:lstStyle/>
          <a:p>
            <a:r>
              <a:rPr lang="en-US" dirty="0"/>
              <a:t>Trigonometric ratios – part 4</a:t>
            </a:r>
            <a:endParaRPr lang="en-AU" dirty="0"/>
          </a:p>
        </p:txBody>
      </p:sp>
      <p:sp>
        <p:nvSpPr>
          <p:cNvPr id="5" name="Text Placeholder 4">
            <a:extLst>
              <a:ext uri="{FF2B5EF4-FFF2-40B4-BE49-F238E27FC236}">
                <a16:creationId xmlns:a16="http://schemas.microsoft.com/office/drawing/2014/main" id="{4525E991-B2B3-E16B-D918-61CAD71A0274}"/>
              </a:ext>
            </a:extLst>
          </p:cNvPr>
          <p:cNvSpPr>
            <a:spLocks noGrp="1"/>
          </p:cNvSpPr>
          <p:nvPr>
            <p:ph type="body" sz="quarter" idx="18"/>
          </p:nvPr>
        </p:nvSpPr>
        <p:spPr/>
        <p:txBody>
          <a:bodyPr wrap="square">
            <a:noAutofit/>
          </a:bodyPr>
          <a:lstStyle/>
          <a:p>
            <a:r>
              <a:rPr lang="en-AU" dirty="0"/>
              <a:t>Summarise</a:t>
            </a:r>
          </a:p>
        </p:txBody>
      </p:sp>
      <p:pic>
        <p:nvPicPr>
          <p:cNvPr id="8" name="Picture 7" descr="A right angled triangle with acute angles labelled as 36.9 degrees and 53.1 degrees. The hypotenuse is labelled as 5 and the two remaining sides are labelled 3 and 4. ">
            <a:extLst>
              <a:ext uri="{FF2B5EF4-FFF2-40B4-BE49-F238E27FC236}">
                <a16:creationId xmlns:a16="http://schemas.microsoft.com/office/drawing/2014/main" id="{AB4ACB89-1BED-2AD0-8D02-CF305CE90348}"/>
              </a:ext>
            </a:extLst>
          </p:cNvPr>
          <p:cNvPicPr>
            <a:picLocks noChangeAspect="1"/>
          </p:cNvPicPr>
          <p:nvPr/>
        </p:nvPicPr>
        <p:blipFill>
          <a:blip r:embed="rId3"/>
          <a:stretch>
            <a:fillRect/>
          </a:stretch>
        </p:blipFill>
        <p:spPr>
          <a:xfrm>
            <a:off x="348000" y="2160313"/>
            <a:ext cx="5395623" cy="4123485"/>
          </a:xfrm>
          <a:prstGeom prst="rect">
            <a:avLst/>
          </a:prstGeom>
          <a:noFill/>
        </p:spPr>
      </p:pic>
      <mc:AlternateContent xmlns:mc="http://schemas.openxmlformats.org/markup-compatibility/2006" xmlns:a14="http://schemas.microsoft.com/office/drawing/2010/main">
        <mc:Choice Requires="a14">
          <p:sp>
            <p:nvSpPr>
              <p:cNvPr id="15" name="Text Placeholder 6">
                <a:extLst>
                  <a:ext uri="{FF2B5EF4-FFF2-40B4-BE49-F238E27FC236}">
                    <a16:creationId xmlns:a16="http://schemas.microsoft.com/office/drawing/2014/main" id="{53A676BC-D92C-DC3D-F45D-5F2E0A0ABCCB}"/>
                  </a:ext>
                </a:extLst>
              </p:cNvPr>
              <p:cNvSpPr>
                <a:spLocks noGrp="1"/>
              </p:cNvSpPr>
              <p:nvPr>
                <p:ph sz="half" idx="1"/>
              </p:nvPr>
            </p:nvSpPr>
            <p:spPr>
              <a:xfrm>
                <a:off x="6096000" y="2062055"/>
                <a:ext cx="5616000" cy="4320000"/>
              </a:xfrm>
            </p:spPr>
            <p:txBody>
              <a:bodyPr>
                <a:noAutofit/>
              </a:bodyPr>
              <a:lstStyle/>
              <a:p>
                <a:pPr marL="0" indent="0">
                  <a:lnSpc>
                    <a:spcPct val="114000"/>
                  </a:lnSpc>
                  <a:buNone/>
                </a:pPr>
                <a14:m>
                  <m:oMathPara xmlns:m="http://schemas.openxmlformats.org/officeDocument/2006/math">
                    <m:oMathParaPr>
                      <m:jc m:val="left"/>
                    </m:oMathParaPr>
                    <m:oMath xmlns:m="http://schemas.openxmlformats.org/officeDocument/2006/math">
                      <m:func>
                        <m:funcPr>
                          <m:ctrlPr>
                            <a:rPr lang="en-AU" sz="1800" i="1" smtClean="0">
                              <a:latin typeface="Cambria Math" panose="02040503050406030204" pitchFamily="18" charset="0"/>
                            </a:rPr>
                          </m:ctrlPr>
                        </m:funcPr>
                        <m:fName>
                          <m:r>
                            <m:rPr>
                              <m:sty m:val="p"/>
                            </m:rPr>
                            <a:rPr lang="en-AU" sz="1800">
                              <a:latin typeface="Cambria Math" panose="02040503050406030204" pitchFamily="18" charset="0"/>
                            </a:rPr>
                            <m:t>sin</m:t>
                          </m:r>
                        </m:fName>
                        <m:e>
                          <m:sSup>
                            <m:sSupPr>
                              <m:ctrlPr>
                                <a:rPr lang="en-AU" sz="1800" i="1">
                                  <a:latin typeface="Cambria Math" panose="02040503050406030204" pitchFamily="18" charset="0"/>
                                </a:rPr>
                              </m:ctrlPr>
                            </m:sSupPr>
                            <m:e>
                              <m:r>
                                <a:rPr lang="en-AU" sz="1800" i="1">
                                  <a:latin typeface="Cambria Math" panose="02040503050406030204" pitchFamily="18" charset="0"/>
                                </a:rPr>
                                <m:t>36.9</m:t>
                              </m:r>
                            </m:e>
                            <m:sup>
                              <m:r>
                                <a:rPr lang="en-AU" sz="1800" i="1">
                                  <a:latin typeface="Cambria Math" panose="02040503050406030204" pitchFamily="18" charset="0"/>
                                </a:rPr>
                                <m:t>𝑜</m:t>
                              </m:r>
                            </m:sup>
                          </m:sSup>
                        </m:e>
                      </m:func>
                      <m:r>
                        <a:rPr lang="en-AU" sz="1800" i="1">
                          <a:latin typeface="Cambria Math" panose="02040503050406030204" pitchFamily="18" charset="0"/>
                        </a:rPr>
                        <m:t>=</m:t>
                      </m:r>
                      <m:f>
                        <m:fPr>
                          <m:ctrlPr>
                            <a:rPr lang="en-AU" sz="1800" i="1">
                              <a:latin typeface="Cambria Math" panose="02040503050406030204" pitchFamily="18" charset="0"/>
                            </a:rPr>
                          </m:ctrlPr>
                        </m:fPr>
                        <m:num>
                          <m:r>
                            <a:rPr lang="en-AU" sz="1800" i="1">
                              <a:latin typeface="Cambria Math" panose="02040503050406030204" pitchFamily="18" charset="0"/>
                            </a:rPr>
                            <m:t>3</m:t>
                          </m:r>
                        </m:num>
                        <m:den>
                          <m:r>
                            <a:rPr lang="en-AU" sz="1800" i="1">
                              <a:latin typeface="Cambria Math" panose="02040503050406030204" pitchFamily="18" charset="0"/>
                            </a:rPr>
                            <m:t>5</m:t>
                          </m:r>
                        </m:den>
                      </m:f>
                    </m:oMath>
                  </m:oMathPara>
                </a14:m>
                <a:endParaRPr lang="en-AU" sz="1800" i="1" dirty="0"/>
              </a:p>
              <a:p>
                <a:pPr marL="0" indent="0">
                  <a:lnSpc>
                    <a:spcPct val="125000"/>
                  </a:lnSpc>
                  <a:buNone/>
                </a:pPr>
                <a14:m>
                  <m:oMathPara xmlns:m="http://schemas.openxmlformats.org/officeDocument/2006/math">
                    <m:oMathParaPr>
                      <m:jc m:val="left"/>
                    </m:oMathParaPr>
                    <m:oMath xmlns:m="http://schemas.openxmlformats.org/officeDocument/2006/math">
                      <m:func>
                        <m:funcPr>
                          <m:ctrlPr>
                            <a:rPr lang="en-AU" sz="1800" i="1">
                              <a:latin typeface="Cambria Math" panose="02040503050406030204" pitchFamily="18" charset="0"/>
                            </a:rPr>
                          </m:ctrlPr>
                        </m:funcPr>
                        <m:fName>
                          <m:r>
                            <m:rPr>
                              <m:sty m:val="p"/>
                            </m:rPr>
                            <a:rPr lang="en-AU" sz="1800">
                              <a:latin typeface="Cambria Math" panose="02040503050406030204" pitchFamily="18" charset="0"/>
                            </a:rPr>
                            <m:t>cos</m:t>
                          </m:r>
                        </m:fName>
                        <m:e>
                          <m:sSup>
                            <m:sSupPr>
                              <m:ctrlPr>
                                <a:rPr lang="en-AU" sz="1800" i="1">
                                  <a:latin typeface="Cambria Math" panose="02040503050406030204" pitchFamily="18" charset="0"/>
                                </a:rPr>
                              </m:ctrlPr>
                            </m:sSupPr>
                            <m:e>
                              <m:r>
                                <a:rPr lang="en-AU" sz="1800" i="1">
                                  <a:latin typeface="Cambria Math" panose="02040503050406030204" pitchFamily="18" charset="0"/>
                                </a:rPr>
                                <m:t>36.9</m:t>
                              </m:r>
                            </m:e>
                            <m:sup>
                              <m:r>
                                <a:rPr lang="en-AU" sz="1800" i="1">
                                  <a:latin typeface="Cambria Math" panose="02040503050406030204" pitchFamily="18" charset="0"/>
                                </a:rPr>
                                <m:t>𝑜</m:t>
                              </m:r>
                            </m:sup>
                          </m:sSup>
                        </m:e>
                      </m:func>
                      <m:r>
                        <a:rPr lang="en-AU" sz="1800" i="1">
                          <a:latin typeface="Cambria Math" panose="02040503050406030204" pitchFamily="18" charset="0"/>
                        </a:rPr>
                        <m:t>=</m:t>
                      </m:r>
                      <m:f>
                        <m:fPr>
                          <m:ctrlPr>
                            <a:rPr lang="en-AU" sz="1800" i="1">
                              <a:latin typeface="Cambria Math" panose="02040503050406030204" pitchFamily="18" charset="0"/>
                            </a:rPr>
                          </m:ctrlPr>
                        </m:fPr>
                        <m:num>
                          <m:r>
                            <a:rPr lang="en-AU" sz="1800" i="1">
                              <a:latin typeface="Cambria Math" panose="02040503050406030204" pitchFamily="18" charset="0"/>
                            </a:rPr>
                            <m:t>4</m:t>
                          </m:r>
                        </m:num>
                        <m:den>
                          <m:r>
                            <a:rPr lang="en-AU" sz="1800" i="1">
                              <a:latin typeface="Cambria Math" panose="02040503050406030204" pitchFamily="18" charset="0"/>
                            </a:rPr>
                            <m:t>5</m:t>
                          </m:r>
                        </m:den>
                      </m:f>
                    </m:oMath>
                    <m:oMath xmlns:m="http://schemas.openxmlformats.org/officeDocument/2006/math">
                      <m:func>
                        <m:funcPr>
                          <m:ctrlPr>
                            <a:rPr lang="en-AU" sz="1800" i="1">
                              <a:latin typeface="Cambria Math" panose="02040503050406030204" pitchFamily="18" charset="0"/>
                            </a:rPr>
                          </m:ctrlPr>
                        </m:funcPr>
                        <m:fName>
                          <m:r>
                            <m:rPr>
                              <m:sty m:val="p"/>
                            </m:rPr>
                            <a:rPr lang="en-AU" sz="1800">
                              <a:latin typeface="Cambria Math" panose="02040503050406030204" pitchFamily="18" charset="0"/>
                            </a:rPr>
                            <m:t>tan</m:t>
                          </m:r>
                        </m:fName>
                        <m:e>
                          <m:sSup>
                            <m:sSupPr>
                              <m:ctrlPr>
                                <a:rPr lang="en-AU" sz="1800" i="1">
                                  <a:latin typeface="Cambria Math" panose="02040503050406030204" pitchFamily="18" charset="0"/>
                                </a:rPr>
                              </m:ctrlPr>
                            </m:sSupPr>
                            <m:e>
                              <m:r>
                                <a:rPr lang="en-AU" sz="1800" i="1">
                                  <a:latin typeface="Cambria Math" panose="02040503050406030204" pitchFamily="18" charset="0"/>
                                </a:rPr>
                                <m:t>36.9</m:t>
                              </m:r>
                            </m:e>
                            <m:sup>
                              <m:r>
                                <a:rPr lang="en-AU" sz="1800" i="1">
                                  <a:latin typeface="Cambria Math" panose="02040503050406030204" pitchFamily="18" charset="0"/>
                                </a:rPr>
                                <m:t>𝑜</m:t>
                              </m:r>
                            </m:sup>
                          </m:sSup>
                        </m:e>
                      </m:func>
                      <m:r>
                        <a:rPr lang="en-AU" sz="1800" i="1">
                          <a:latin typeface="Cambria Math" panose="02040503050406030204" pitchFamily="18" charset="0"/>
                        </a:rPr>
                        <m:t>=</m:t>
                      </m:r>
                      <m:f>
                        <m:fPr>
                          <m:ctrlPr>
                            <a:rPr lang="en-AU" sz="1800" i="1">
                              <a:latin typeface="Cambria Math" panose="02040503050406030204" pitchFamily="18" charset="0"/>
                            </a:rPr>
                          </m:ctrlPr>
                        </m:fPr>
                        <m:num>
                          <m:r>
                            <a:rPr lang="en-AU" sz="1800" i="1">
                              <a:latin typeface="Cambria Math" panose="02040503050406030204" pitchFamily="18" charset="0"/>
                            </a:rPr>
                            <m:t>3</m:t>
                          </m:r>
                        </m:num>
                        <m:den>
                          <m:r>
                            <a:rPr lang="en-AU" sz="1800" i="1">
                              <a:latin typeface="Cambria Math" panose="02040503050406030204" pitchFamily="18" charset="0"/>
                            </a:rPr>
                            <m:t>4</m:t>
                          </m:r>
                        </m:den>
                      </m:f>
                    </m:oMath>
                    <m:oMath xmlns:m="http://schemas.openxmlformats.org/officeDocument/2006/math">
                      <m:func>
                        <m:funcPr>
                          <m:ctrlPr>
                            <a:rPr lang="en-AU" sz="1800" i="1">
                              <a:latin typeface="Cambria Math" panose="02040503050406030204" pitchFamily="18" charset="0"/>
                            </a:rPr>
                          </m:ctrlPr>
                        </m:funcPr>
                        <m:fName>
                          <m:r>
                            <m:rPr>
                              <m:sty m:val="p"/>
                            </m:rPr>
                            <a:rPr lang="en-AU" sz="1800">
                              <a:latin typeface="Cambria Math" panose="02040503050406030204" pitchFamily="18" charset="0"/>
                            </a:rPr>
                            <m:t>sin</m:t>
                          </m:r>
                        </m:fName>
                        <m:e>
                          <m:sSup>
                            <m:sSupPr>
                              <m:ctrlPr>
                                <a:rPr lang="en-AU" sz="1800" i="1">
                                  <a:latin typeface="Cambria Math" panose="02040503050406030204" pitchFamily="18" charset="0"/>
                                </a:rPr>
                              </m:ctrlPr>
                            </m:sSupPr>
                            <m:e>
                              <m:r>
                                <a:rPr lang="en-AU" sz="1800" i="1">
                                  <a:latin typeface="Cambria Math" panose="02040503050406030204" pitchFamily="18" charset="0"/>
                                </a:rPr>
                                <m:t>53.1</m:t>
                              </m:r>
                            </m:e>
                            <m:sup>
                              <m:r>
                                <a:rPr lang="en-AU" sz="1800" i="1">
                                  <a:latin typeface="Cambria Math" panose="02040503050406030204" pitchFamily="18" charset="0"/>
                                </a:rPr>
                                <m:t>𝑜</m:t>
                              </m:r>
                            </m:sup>
                          </m:sSup>
                        </m:e>
                      </m:func>
                      <m:r>
                        <a:rPr lang="en-AU" sz="1800" i="1">
                          <a:latin typeface="Cambria Math" panose="02040503050406030204" pitchFamily="18" charset="0"/>
                        </a:rPr>
                        <m:t>=</m:t>
                      </m:r>
                      <m:f>
                        <m:fPr>
                          <m:ctrlPr>
                            <a:rPr lang="en-AU" sz="1800" i="1">
                              <a:latin typeface="Cambria Math" panose="02040503050406030204" pitchFamily="18" charset="0"/>
                            </a:rPr>
                          </m:ctrlPr>
                        </m:fPr>
                        <m:num>
                          <m:r>
                            <a:rPr lang="en-AU" sz="1800" i="1">
                              <a:latin typeface="Cambria Math" panose="02040503050406030204" pitchFamily="18" charset="0"/>
                            </a:rPr>
                            <m:t>4</m:t>
                          </m:r>
                        </m:num>
                        <m:den>
                          <m:r>
                            <a:rPr lang="en-AU" sz="1800" i="1">
                              <a:latin typeface="Cambria Math" panose="02040503050406030204" pitchFamily="18" charset="0"/>
                            </a:rPr>
                            <m:t>5</m:t>
                          </m:r>
                        </m:den>
                      </m:f>
                    </m:oMath>
                    <m:oMath xmlns:m="http://schemas.openxmlformats.org/officeDocument/2006/math">
                      <m:func>
                        <m:funcPr>
                          <m:ctrlPr>
                            <a:rPr lang="en-AU" sz="1800" i="1">
                              <a:latin typeface="Cambria Math" panose="02040503050406030204" pitchFamily="18" charset="0"/>
                            </a:rPr>
                          </m:ctrlPr>
                        </m:funcPr>
                        <m:fName>
                          <m:r>
                            <m:rPr>
                              <m:sty m:val="p"/>
                            </m:rPr>
                            <a:rPr lang="en-AU" sz="1800">
                              <a:latin typeface="Cambria Math" panose="02040503050406030204" pitchFamily="18" charset="0"/>
                            </a:rPr>
                            <m:t>cos</m:t>
                          </m:r>
                        </m:fName>
                        <m:e>
                          <m:sSup>
                            <m:sSupPr>
                              <m:ctrlPr>
                                <a:rPr lang="en-AU" sz="1800" i="1">
                                  <a:latin typeface="Cambria Math" panose="02040503050406030204" pitchFamily="18" charset="0"/>
                                </a:rPr>
                              </m:ctrlPr>
                            </m:sSupPr>
                            <m:e>
                              <m:r>
                                <a:rPr lang="en-AU" sz="1800" i="1">
                                  <a:latin typeface="Cambria Math" panose="02040503050406030204" pitchFamily="18" charset="0"/>
                                </a:rPr>
                                <m:t>53.1</m:t>
                              </m:r>
                            </m:e>
                            <m:sup>
                              <m:r>
                                <a:rPr lang="en-AU" sz="1800" i="1">
                                  <a:latin typeface="Cambria Math" panose="02040503050406030204" pitchFamily="18" charset="0"/>
                                </a:rPr>
                                <m:t>𝑜</m:t>
                              </m:r>
                            </m:sup>
                          </m:sSup>
                        </m:e>
                      </m:func>
                      <m:r>
                        <a:rPr lang="en-AU" sz="1800" i="1">
                          <a:latin typeface="Cambria Math" panose="02040503050406030204" pitchFamily="18" charset="0"/>
                        </a:rPr>
                        <m:t>=</m:t>
                      </m:r>
                      <m:f>
                        <m:fPr>
                          <m:ctrlPr>
                            <a:rPr lang="en-AU" sz="1800" i="1">
                              <a:latin typeface="Cambria Math" panose="02040503050406030204" pitchFamily="18" charset="0"/>
                            </a:rPr>
                          </m:ctrlPr>
                        </m:fPr>
                        <m:num>
                          <m:r>
                            <a:rPr lang="en-AU" sz="1800" i="1">
                              <a:latin typeface="Cambria Math" panose="02040503050406030204" pitchFamily="18" charset="0"/>
                            </a:rPr>
                            <m:t>3</m:t>
                          </m:r>
                        </m:num>
                        <m:den>
                          <m:r>
                            <a:rPr lang="en-AU" sz="1800" i="1">
                              <a:latin typeface="Cambria Math" panose="02040503050406030204" pitchFamily="18" charset="0"/>
                            </a:rPr>
                            <m:t>5</m:t>
                          </m:r>
                        </m:den>
                      </m:f>
                    </m:oMath>
                    <m:oMath xmlns:m="http://schemas.openxmlformats.org/officeDocument/2006/math">
                      <m:func>
                        <m:funcPr>
                          <m:ctrlPr>
                            <a:rPr lang="en-AU" sz="1800" i="1">
                              <a:latin typeface="Cambria Math" panose="02040503050406030204" pitchFamily="18" charset="0"/>
                            </a:rPr>
                          </m:ctrlPr>
                        </m:funcPr>
                        <m:fName>
                          <m:r>
                            <m:rPr>
                              <m:sty m:val="p"/>
                            </m:rPr>
                            <a:rPr lang="en-AU" sz="1800">
                              <a:latin typeface="Cambria Math" panose="02040503050406030204" pitchFamily="18" charset="0"/>
                            </a:rPr>
                            <m:t>tan</m:t>
                          </m:r>
                        </m:fName>
                        <m:e>
                          <m:sSup>
                            <m:sSupPr>
                              <m:ctrlPr>
                                <a:rPr lang="en-AU" sz="1800" i="1">
                                  <a:latin typeface="Cambria Math" panose="02040503050406030204" pitchFamily="18" charset="0"/>
                                </a:rPr>
                              </m:ctrlPr>
                            </m:sSupPr>
                            <m:e>
                              <m:r>
                                <a:rPr lang="en-AU" sz="1800" i="1">
                                  <a:latin typeface="Cambria Math" panose="02040503050406030204" pitchFamily="18" charset="0"/>
                                </a:rPr>
                                <m:t>53.1</m:t>
                              </m:r>
                            </m:e>
                            <m:sup>
                              <m:r>
                                <a:rPr lang="en-AU" sz="1800" i="1">
                                  <a:latin typeface="Cambria Math" panose="02040503050406030204" pitchFamily="18" charset="0"/>
                                </a:rPr>
                                <m:t>𝑜</m:t>
                              </m:r>
                            </m:sup>
                          </m:sSup>
                        </m:e>
                      </m:func>
                      <m:r>
                        <a:rPr lang="en-AU" sz="1800" i="1">
                          <a:latin typeface="Cambria Math" panose="02040503050406030204" pitchFamily="18" charset="0"/>
                        </a:rPr>
                        <m:t>=</m:t>
                      </m:r>
                      <m:f>
                        <m:fPr>
                          <m:ctrlPr>
                            <a:rPr lang="en-AU" sz="1800" i="1">
                              <a:latin typeface="Cambria Math" panose="02040503050406030204" pitchFamily="18" charset="0"/>
                            </a:rPr>
                          </m:ctrlPr>
                        </m:fPr>
                        <m:num>
                          <m:r>
                            <a:rPr lang="en-AU" sz="1800" i="1">
                              <a:latin typeface="Cambria Math" panose="02040503050406030204" pitchFamily="18" charset="0"/>
                            </a:rPr>
                            <m:t>4</m:t>
                          </m:r>
                        </m:num>
                        <m:den>
                          <m:r>
                            <a:rPr lang="en-AU" sz="1800" i="1">
                              <a:latin typeface="Cambria Math" panose="02040503050406030204" pitchFamily="18" charset="0"/>
                            </a:rPr>
                            <m:t>3</m:t>
                          </m:r>
                        </m:den>
                      </m:f>
                    </m:oMath>
                  </m:oMathPara>
                </a14:m>
                <a:endParaRPr lang="en-AU" sz="1800" dirty="0"/>
              </a:p>
              <a:p>
                <a:pPr marL="0" indent="0">
                  <a:lnSpc>
                    <a:spcPct val="114000"/>
                  </a:lnSpc>
                  <a:buNone/>
                </a:pPr>
                <a:endParaRPr lang="en-US" sz="1800" dirty="0"/>
              </a:p>
            </p:txBody>
          </p:sp>
        </mc:Choice>
        <mc:Fallback xmlns="">
          <p:sp>
            <p:nvSpPr>
              <p:cNvPr id="15" name="Text Placeholder 6">
                <a:extLst>
                  <a:ext uri="{FF2B5EF4-FFF2-40B4-BE49-F238E27FC236}">
                    <a16:creationId xmlns:a16="http://schemas.microsoft.com/office/drawing/2014/main" id="{53A676BC-D92C-DC3D-F45D-5F2E0A0ABCCB}"/>
                  </a:ext>
                </a:extLst>
              </p:cNvPr>
              <p:cNvSpPr>
                <a:spLocks noGrp="1" noRot="1" noChangeAspect="1" noMove="1" noResize="1" noEditPoints="1" noAdjustHandles="1" noChangeArrowheads="1" noChangeShapeType="1" noTextEdit="1"/>
              </p:cNvSpPr>
              <p:nvPr>
                <p:ph sz="half" idx="1"/>
              </p:nvPr>
            </p:nvSpPr>
            <p:spPr>
              <a:xfrm>
                <a:off x="6096000" y="2062055"/>
                <a:ext cx="5616000" cy="4320000"/>
              </a:xfrm>
              <a:blipFill>
                <a:blip r:embed="rId4"/>
                <a:stretch>
                  <a:fillRect/>
                </a:stretch>
              </a:blipFill>
            </p:spPr>
            <p:txBody>
              <a:bodyPr/>
              <a:lstStyle/>
              <a:p>
                <a:r>
                  <a:rPr lang="en-AU">
                    <a:noFill/>
                  </a:rPr>
                  <a:t> </a:t>
                </a:r>
              </a:p>
            </p:txBody>
          </p:sp>
        </mc:Fallback>
      </mc:AlternateContent>
      <p:sp>
        <p:nvSpPr>
          <p:cNvPr id="3" name="Speech Bubble: Oval 2" descr="What do you notice?&#10;">
            <a:extLst>
              <a:ext uri="{FF2B5EF4-FFF2-40B4-BE49-F238E27FC236}">
                <a16:creationId xmlns:a16="http://schemas.microsoft.com/office/drawing/2014/main" id="{209BCCFA-D8F1-4823-BA6F-C154503C407B}"/>
              </a:ext>
            </a:extLst>
          </p:cNvPr>
          <p:cNvSpPr/>
          <p:nvPr/>
        </p:nvSpPr>
        <p:spPr>
          <a:xfrm>
            <a:off x="8676000" y="1861851"/>
            <a:ext cx="2332198" cy="1567149"/>
          </a:xfrm>
          <a:prstGeom prst="wedgeEllipseCallout">
            <a:avLst>
              <a:gd name="adj1" fmla="val -46814"/>
              <a:gd name="adj2" fmla="val 58282"/>
            </a:avLst>
          </a:prstGeom>
          <a:solidFill>
            <a:srgbClr val="D614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dirty="0"/>
              <a:t>What do you notice?</a:t>
            </a:r>
          </a:p>
        </p:txBody>
      </p:sp>
      <p:sp>
        <p:nvSpPr>
          <p:cNvPr id="9" name="Speech Bubble: Oval 8" descr="What do you wonder?&#10;">
            <a:extLst>
              <a:ext uri="{FF2B5EF4-FFF2-40B4-BE49-F238E27FC236}">
                <a16:creationId xmlns:a16="http://schemas.microsoft.com/office/drawing/2014/main" id="{67ED3497-762D-4548-BAFE-93A9E192CE1C}"/>
              </a:ext>
            </a:extLst>
          </p:cNvPr>
          <p:cNvSpPr/>
          <p:nvPr/>
        </p:nvSpPr>
        <p:spPr>
          <a:xfrm>
            <a:off x="8244877" y="3629204"/>
            <a:ext cx="2332198" cy="1567149"/>
          </a:xfrm>
          <a:prstGeom prst="wedgeEllipseCallout">
            <a:avLst>
              <a:gd name="adj1" fmla="val -46814"/>
              <a:gd name="adj2" fmla="val 58282"/>
            </a:avLst>
          </a:prstGeom>
          <a:solidFill>
            <a:srgbClr val="3E7EC8"/>
          </a:solid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AU" dirty="0"/>
              <a:t>What do you wonder?</a:t>
            </a:r>
          </a:p>
        </p:txBody>
      </p:sp>
      <p:sp>
        <p:nvSpPr>
          <p:cNvPr id="4" name="Slide Number Placeholder 3">
            <a:extLst>
              <a:ext uri="{FF2B5EF4-FFF2-40B4-BE49-F238E27FC236}">
                <a16:creationId xmlns:a16="http://schemas.microsoft.com/office/drawing/2014/main" id="{27A2C27F-62D8-8DCE-4F40-4D3F43EB2CE9}"/>
              </a:ext>
              <a:ext uri="{C183D7F6-B498-43B3-948B-1728B52AA6E4}">
                <adec:decorative xmlns:adec="http://schemas.microsoft.com/office/drawing/2017/decorative" val="1"/>
              </a:ext>
            </a:extLst>
          </p:cNvPr>
          <p:cNvSpPr>
            <a:spLocks noGrp="1"/>
          </p:cNvSpPr>
          <p:nvPr>
            <p:ph type="sldNum" sz="quarter" idx="10"/>
          </p:nvPr>
        </p:nvSpPr>
        <p:spPr/>
        <p:txBody>
          <a:bodyPr anchor="b">
            <a:normAutofit lnSpcReduction="10000"/>
          </a:bodyPr>
          <a:lstStyle/>
          <a:p>
            <a:pPr>
              <a:spcAft>
                <a:spcPts val="600"/>
              </a:spcAft>
            </a:pPr>
            <a:fld id="{53F625F3-B677-4D46-AEB5-DC449A9DF797}" type="slidenum">
              <a:rPr lang="en-AU" smtClean="0"/>
              <a:pPr>
                <a:spcAft>
                  <a:spcPts val="600"/>
                </a:spcAft>
              </a:pPr>
              <a:t>6</a:t>
            </a:fld>
            <a:endParaRPr lang="en-AU"/>
          </a:p>
        </p:txBody>
      </p:sp>
    </p:spTree>
    <p:extLst>
      <p:ext uri="{BB962C8B-B14F-4D97-AF65-F5344CB8AC3E}">
        <p14:creationId xmlns:p14="http://schemas.microsoft.com/office/powerpoint/2010/main" val="2115268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201DFD-4672-433C-9F3E-8635A161011F}"/>
              </a:ext>
            </a:extLst>
          </p:cNvPr>
          <p:cNvSpPr>
            <a:spLocks noGrp="1"/>
          </p:cNvSpPr>
          <p:nvPr>
            <p:ph type="title"/>
          </p:nvPr>
        </p:nvSpPr>
        <p:spPr>
          <a:xfrm>
            <a:off x="359998" y="982800"/>
            <a:ext cx="10260002" cy="522000"/>
          </a:xfrm>
        </p:spPr>
        <p:txBody>
          <a:bodyPr/>
          <a:lstStyle/>
          <a:p>
            <a:r>
              <a:rPr lang="en-AU" dirty="0"/>
              <a:t>Success criteria</a:t>
            </a:r>
          </a:p>
        </p:txBody>
      </p:sp>
      <mc:AlternateContent xmlns:mc="http://schemas.openxmlformats.org/markup-compatibility/2006" xmlns:a14="http://schemas.microsoft.com/office/drawing/2010/main">
        <mc:Choice Requires="a14">
          <p:sp>
            <p:nvSpPr>
              <p:cNvPr id="4" name="Text Placeholder 3">
                <a:extLst>
                  <a:ext uri="{FF2B5EF4-FFF2-40B4-BE49-F238E27FC236}">
                    <a16:creationId xmlns:a16="http://schemas.microsoft.com/office/drawing/2014/main" id="{5E999F6A-0169-EAAA-EC10-8FF162B777C8}"/>
                  </a:ext>
                </a:extLst>
              </p:cNvPr>
              <p:cNvSpPr>
                <a:spLocks noGrp="1"/>
              </p:cNvSpPr>
              <p:nvPr>
                <p:ph type="body" sz="quarter" idx="19"/>
              </p:nvPr>
            </p:nvSpPr>
            <p:spPr>
              <a:xfrm>
                <a:off x="359998" y="1980000"/>
                <a:ext cx="11496675" cy="4210050"/>
              </a:xfrm>
            </p:spPr>
            <p:txBody>
              <a:bodyPr/>
              <a:lstStyle/>
              <a:p>
                <a:pPr marL="342900" lvl="0" indent="-342900">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identify the hypotenuse, opposite and adjacent sides with respect to a given angle in a right-angled triangle.</a:t>
                </a:r>
              </a:p>
              <a:p>
                <a:pPr marL="342900" lvl="0" indent="-342900">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explain the relationship between the value of </a:t>
                </a:r>
                <a14:m>
                  <m:oMath xmlns:m="http://schemas.openxmlformats.org/officeDocument/2006/math">
                    <m:r>
                      <m:rPr>
                        <m:sty m:val="p"/>
                      </m:rPr>
                      <a:rPr lang="en-AU" sz="1800" i="1" dirty="0" smtClean="0">
                        <a:solidFill>
                          <a:schemeClr val="tx1"/>
                        </a:solidFill>
                        <a:effectLst/>
                        <a:latin typeface="Cambria Math" panose="02040503050406030204" pitchFamily="18" charset="0"/>
                        <a:ea typeface="Calibri" panose="020F0502020204030204" pitchFamily="34" charset="0"/>
                        <a:cs typeface="Arial" panose="020B0604020202020204" pitchFamily="34" charset="0"/>
                      </a:rPr>
                      <m:t>sin</m:t>
                    </m:r>
                    <m:r>
                      <a:rPr lang="en-AU" sz="1800" i="1" dirty="0" smtClean="0">
                        <a:solidFill>
                          <a:schemeClr val="tx1"/>
                        </a:solidFill>
                        <a:effectLst/>
                        <a:latin typeface="Cambria Math" panose="02040503050406030204" pitchFamily="18" charset="0"/>
                        <a:ea typeface="Calibri" panose="020F0502020204030204" pitchFamily="34" charset="0"/>
                        <a:cs typeface="Arial" panose="020B0604020202020204" pitchFamily="34" charset="0"/>
                      </a:rPr>
                      <m:t>30°</m:t>
                    </m:r>
                  </m:oMath>
                </a14:m>
                <a:r>
                  <a:rPr lang="en-AU" sz="1800" dirty="0">
                    <a:solidFill>
                      <a:schemeClr val="tx1"/>
                    </a:solidFill>
                    <a:effectLst/>
                    <a:ea typeface="Calibri" panose="020F0502020204030204" pitchFamily="34" charset="0"/>
                    <a:cs typeface="Arial" panose="020B0604020202020204" pitchFamily="34" charset="0"/>
                  </a:rPr>
                  <a:t> found in my calculator and a right-angled triangle with a </a:t>
                </a:r>
                <a14:m>
                  <m:oMath xmlns:m="http://schemas.openxmlformats.org/officeDocument/2006/math">
                    <m:sSup>
                      <m:sSupPr>
                        <m:ctrlP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ctrlPr>
                      </m:sSupPr>
                      <m:e>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30</m:t>
                        </m:r>
                      </m:e>
                      <m:sup>
                        <m:r>
                          <a:rPr lang="en-AU" sz="1800" i="1">
                            <a:solidFill>
                              <a:schemeClr val="tx1"/>
                            </a:solidFill>
                            <a:effectLst/>
                            <a:latin typeface="Cambria Math" panose="02040503050406030204" pitchFamily="18" charset="0"/>
                            <a:ea typeface="Calibri" panose="020F0502020204030204" pitchFamily="34" charset="0"/>
                            <a:cs typeface="Arial" panose="020B0604020202020204" pitchFamily="34" charset="0"/>
                          </a:rPr>
                          <m:t>𝑜</m:t>
                        </m:r>
                      </m:sup>
                    </m:sSup>
                  </m:oMath>
                </a14:m>
                <a:r>
                  <a:rPr lang="en-AU" sz="1800" dirty="0">
                    <a:solidFill>
                      <a:schemeClr val="tx1"/>
                    </a:solidFill>
                    <a:effectLst/>
                    <a:ea typeface="Yu Mincho" panose="02020400000000000000" pitchFamily="18" charset="-128"/>
                    <a:cs typeface="Arial" panose="020B0604020202020204" pitchFamily="34" charset="0"/>
                  </a:rPr>
                  <a:t> angle.</a:t>
                </a:r>
                <a:endParaRPr lang="en-AU" sz="1800" dirty="0">
                  <a:solidFill>
                    <a:schemeClr val="tx1"/>
                  </a:solidFill>
                  <a:effectLst/>
                  <a:ea typeface="Calibri" panose="020F0502020204030204" pitchFamily="34" charset="0"/>
                  <a:cs typeface="Arial" panose="020B0604020202020204" pitchFamily="34" charset="0"/>
                </a:endParaRPr>
              </a:p>
              <a:p>
                <a:pPr marL="342900" lvl="0" indent="-342900">
                  <a:spcBef>
                    <a:spcPts val="400"/>
                  </a:spcBef>
                  <a:buFont typeface="Symbol" panose="05050102010706020507" pitchFamily="18" charset="2"/>
                  <a:buChar char=""/>
                  <a:tabLst>
                    <a:tab pos="228600" algn="l"/>
                    <a:tab pos="414020" algn="l"/>
                  </a:tabLst>
                </a:pPr>
                <a:r>
                  <a:rPr lang="en-AU" sz="1800" dirty="0">
                    <a:solidFill>
                      <a:schemeClr val="tx1"/>
                    </a:solidFill>
                    <a:effectLst/>
                    <a:ea typeface="Calibri" panose="020F0502020204030204" pitchFamily="34" charset="0"/>
                    <a:cs typeface="Arial" panose="020B0604020202020204" pitchFamily="34" charset="0"/>
                  </a:rPr>
                  <a:t>I can write three trigonometric ratios for a given angle in a right-angled triangle.</a:t>
                </a:r>
              </a:p>
              <a:p>
                <a:endParaRPr lang="en-AU" sz="1800" dirty="0">
                  <a:solidFill>
                    <a:schemeClr val="tx1"/>
                  </a:solidFill>
                </a:endParaRPr>
              </a:p>
              <a:p>
                <a:endParaRPr lang="en-AU" sz="1800" dirty="0">
                  <a:solidFill>
                    <a:schemeClr val="tx1"/>
                  </a:solidFill>
                </a:endParaRPr>
              </a:p>
            </p:txBody>
          </p:sp>
        </mc:Choice>
        <mc:Fallback xmlns="">
          <p:sp>
            <p:nvSpPr>
              <p:cNvPr id="4" name="Text Placeholder 3">
                <a:extLst>
                  <a:ext uri="{FF2B5EF4-FFF2-40B4-BE49-F238E27FC236}">
                    <a16:creationId xmlns:a16="http://schemas.microsoft.com/office/drawing/2014/main" id="{5E999F6A-0169-EAAA-EC10-8FF162B777C8}"/>
                  </a:ext>
                </a:extLst>
              </p:cNvPr>
              <p:cNvSpPr>
                <a:spLocks noGrp="1" noRot="1" noChangeAspect="1" noMove="1" noResize="1" noEditPoints="1" noAdjustHandles="1" noChangeArrowheads="1" noChangeShapeType="1" noTextEdit="1"/>
              </p:cNvSpPr>
              <p:nvPr>
                <p:ph type="body" sz="quarter" idx="19"/>
              </p:nvPr>
            </p:nvSpPr>
            <p:spPr>
              <a:xfrm>
                <a:off x="359998" y="1980000"/>
                <a:ext cx="11496675" cy="4210050"/>
              </a:xfrm>
              <a:blipFill>
                <a:blip r:embed="rId2"/>
                <a:stretch>
                  <a:fillRect l="-1220"/>
                </a:stretch>
              </a:blipFill>
            </p:spPr>
            <p:txBody>
              <a:bodyPr/>
              <a:lstStyle/>
              <a:p>
                <a:r>
                  <a:rPr lang="en-AU">
                    <a:noFill/>
                  </a:rPr>
                  <a:t> </a:t>
                </a:r>
              </a:p>
            </p:txBody>
          </p:sp>
        </mc:Fallback>
      </mc:AlternateContent>
    </p:spTree>
    <p:extLst>
      <p:ext uri="{BB962C8B-B14F-4D97-AF65-F5344CB8AC3E}">
        <p14:creationId xmlns:p14="http://schemas.microsoft.com/office/powerpoint/2010/main" val="330619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draft-updated-template.potx" id="{CFB5B524-3546-40BF-AADD-32F92B0624E1}" vid="{4DE3A013-8EF5-4F08-AE49-9E37C639DA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549</Words>
  <Application>Microsoft Office PowerPoint</Application>
  <PresentationFormat>Widescreen</PresentationFormat>
  <Paragraphs>46</Paragraphs>
  <Slides>7</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Cambria Math</vt:lpstr>
      <vt:lpstr>Public Sans</vt:lpstr>
      <vt:lpstr>Public Sans Light</vt:lpstr>
      <vt:lpstr>Symbol</vt:lpstr>
      <vt:lpstr>Times New Roman</vt:lpstr>
      <vt:lpstr>NSWG Corporate</vt:lpstr>
      <vt:lpstr>The sine and cosine ratios</vt:lpstr>
      <vt:lpstr>The sine and cosine ratios – part 1</vt:lpstr>
      <vt:lpstr>Trigonometric ratios – part 1</vt:lpstr>
      <vt:lpstr>Trigonometric ratios – part 2</vt:lpstr>
      <vt:lpstr>Trigonometric ratios – part 3</vt:lpstr>
      <vt:lpstr>Trigonometric ratios – part 4</vt:lpstr>
      <vt:lpstr>Success criteria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 S5 – U2 – L4 – sine and cosine ratios</dc:title>
  <dc:creator>NSW Department of Education</dc:creator>
  <dcterms:created xsi:type="dcterms:W3CDTF">2023-04-05T04:07:58Z</dcterms:created>
  <dcterms:modified xsi:type="dcterms:W3CDTF">2023-04-05T04:08:11Z</dcterms:modified>
</cp:coreProperties>
</file>