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11"/>
  </p:notesMasterIdLst>
  <p:handoutMasterIdLst>
    <p:handoutMasterId r:id="rId12"/>
  </p:handoutMasterIdLst>
  <p:sldIdLst>
    <p:sldId id="325" r:id="rId2"/>
    <p:sldId id="349" r:id="rId3"/>
    <p:sldId id="350" r:id="rId4"/>
    <p:sldId id="344" r:id="rId5"/>
    <p:sldId id="351" r:id="rId6"/>
    <p:sldId id="352" r:id="rId7"/>
    <p:sldId id="353" r:id="rId8"/>
    <p:sldId id="354" r:id="rId9"/>
    <p:sldId id="336" r:id="rId10"/>
  </p:sldIdLst>
  <p:sldSz cx="12192000" cy="6858000"/>
  <p:notesSz cx="9144000" cy="6858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1165592B-D1AE-EE48-AEB4-F19515D86DC8}">
          <p14:sldIdLst>
            <p14:sldId id="325"/>
            <p14:sldId id="349"/>
            <p14:sldId id="350"/>
            <p14:sldId id="344"/>
            <p14:sldId id="351"/>
            <p14:sldId id="352"/>
            <p14:sldId id="353"/>
            <p14:sldId id="354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94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812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3407" userDrawn="1">
          <p15:clr>
            <a:srgbClr val="A4A3A4"/>
          </p15:clr>
        </p15:guide>
        <p15:guide id="10" pos="2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A4C56B-ED8E-C580-4EB9-C33DC5FA44AE}" name="David Watson" initials="DW" userId="S::David.Watson23@det.nsw.edu.au::382666b0-2dc8-41ff-b7ed-b4a0420ebb90" providerId="AD"/>
  <p188:author id="{CC299BCB-4A8C-D535-FF76-589B0ECBCCBA}" name="Daniel Proctor" initials="DP" userId="S::Daniel.Proctor4@det.nsw.edu.au::9feb841c-d645-45bf-b4ea-be169c1cb1b5" providerId="AD"/>
  <p188:author id="{D84E49CE-2BCD-8431-0782-D52A02898A5C}" name="Meagan Rodda" initials="MR" userId="S::meagan.rodda@det.nsw.edu.au::efecb8de-290d-42b5-96ee-00df0648c0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BE3"/>
    <a:srgbClr val="189ECF"/>
    <a:srgbClr val="84C241"/>
    <a:srgbClr val="FCD214"/>
    <a:srgbClr val="041D42"/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83129" autoAdjust="0"/>
  </p:normalViewPr>
  <p:slideViewPr>
    <p:cSldViewPr snapToGrid="0">
      <p:cViewPr varScale="1">
        <p:scale>
          <a:sx n="85" d="100"/>
          <a:sy n="85" d="100"/>
        </p:scale>
        <p:origin x="1470" y="42"/>
      </p:cViewPr>
      <p:guideLst>
        <p:guide orient="horz" pos="1842"/>
        <p:guide orient="horz" pos="3294"/>
        <p:guide orient="horz" pos="2228"/>
        <p:guide orient="horz" pos="2614"/>
        <p:guide pos="3812"/>
        <p:guide orient="horz" pos="1570"/>
        <p:guide orient="horz" pos="1616"/>
        <p:guide pos="1300"/>
        <p:guide pos="3407"/>
        <p:guide pos="23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2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to students that this is an image of the sky taken from Earth. </a:t>
            </a:r>
            <a:br>
              <a:rPr lang="en-AU" sz="12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students think about the following two questions individually.</a:t>
            </a:r>
          </a:p>
          <a:p>
            <a:pPr marL="742950" lvl="1" indent="-285750">
              <a:lnSpc>
                <a:spcPct val="125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Which star do you think is the closest to Earth? 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How do you know?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2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students to engage in a Think/Pair/Share (</a:t>
            </a:r>
            <a:r>
              <a:rPr lang="en-AU" sz="1200" u="none" strike="noStrike" kern="0" spc="0" dirty="0">
                <a:ln>
                  <a:noFill/>
                </a:ln>
                <a:solidFill>
                  <a:srgbClr val="2F5496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bit.ly/</a:t>
            </a:r>
            <a:r>
              <a:rPr lang="en-AU" sz="1200" u="none" strike="noStrike" kern="0" spc="0" dirty="0" err="1">
                <a:ln>
                  <a:noFill/>
                </a:ln>
                <a:solidFill>
                  <a:srgbClr val="2F5496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thinkpairsharestrategy</a:t>
            </a:r>
            <a:r>
              <a:rPr lang="en-AU" sz="12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discussing their answers to the questions.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94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Challenge students to consider how we can know when the Earth, Sun and star form a right angle if we know the Earth is directly between the Sun and star right now.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59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Worked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Reveal the question and its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Students read in silence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Students explain to themselves what is happening in the examples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Thumb up when finished reading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Explain to a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Answer self-explanation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Share answers with whole class</a:t>
            </a:r>
          </a:p>
          <a:p>
            <a:endParaRPr lang="en-AU" dirty="0"/>
          </a:p>
          <a:p>
            <a:r>
              <a:rPr lang="en-AU" dirty="0"/>
              <a:t>Your turn</a:t>
            </a:r>
          </a:p>
          <a:p>
            <a:r>
              <a:rPr lang="en-AU" dirty="0"/>
              <a:t>Students now try this example on their own. </a:t>
            </a:r>
          </a:p>
          <a:p>
            <a:r>
              <a:rPr lang="en-AU" dirty="0"/>
              <a:t>Give them time before revealing the answers. </a:t>
            </a:r>
          </a:p>
          <a:p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63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Worked example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Reveal the question and its solution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read in silence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explain to themselves what is happening in the examples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Thumb up when finished reading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to a partner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Answer self-explanation questions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answers with whole class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turn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now try this example on their own.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them time before revealing the answers.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01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Worked example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Reveal the question and its solution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read in silence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explain to themselves what is happening in the examples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Thumb up when finished reading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to a partner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Answer self-explanation questions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answers with whole class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turn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now try this example on their own.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them time before revealing the answers.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873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Worked example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Reveal the question and its solution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read in silence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explain to themselves what is happening in the examples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Thumb up when finished reading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to a partner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Answer self-explanation questions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answers with whole class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turn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now try this example on their own.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them time before revealing the answers.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77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411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547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6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159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7281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1670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779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2409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1" spcCol="180000"/>
          <a:lstStyle>
            <a:lvl1pPr algn="l">
              <a:defRPr sz="2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47749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0322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20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66798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8003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628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557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53278F0-7E0D-358C-94A1-DAA4B70E2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0" y="1168289"/>
            <a:ext cx="5400000" cy="317611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52043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3400" y="63900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623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775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5738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1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74705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5620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9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39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04687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08151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59638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29495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75117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6727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06926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438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636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4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7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82054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15944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1723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57813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962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6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13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65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1085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662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2403B-3D00-6C48-9C04-C5FE8C18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8" y="2880000"/>
            <a:ext cx="11484001" cy="1080000"/>
          </a:xfrm>
        </p:spPr>
        <p:txBody>
          <a:bodyPr/>
          <a:lstStyle/>
          <a:p>
            <a:r>
              <a:rPr lang="en-US" dirty="0"/>
              <a:t>Significant distances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E27A0-1CE4-2D49-A917-980DC55DB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140000"/>
            <a:ext cx="2700000" cy="1080000"/>
          </a:xfrm>
        </p:spPr>
        <p:txBody>
          <a:bodyPr/>
          <a:lstStyle/>
          <a:p>
            <a:r>
              <a:rPr lang="en-US" dirty="0"/>
              <a:t>Explicit teaching</a:t>
            </a:r>
          </a:p>
        </p:txBody>
      </p:sp>
    </p:spTree>
    <p:extLst>
      <p:ext uri="{BB962C8B-B14F-4D97-AF65-F5344CB8AC3E}">
        <p14:creationId xmlns:p14="http://schemas.microsoft.com/office/powerpoint/2010/main" val="6471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CC71-BEF5-A833-6873-D80E358F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distances – part 1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86A86-9C76-F8AA-8AAC-02F41E0C5D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Visible learning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52C598-7CA8-A899-A9EC-D8382240FD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lvl="2">
              <a:spcBef>
                <a:spcPts val="1200"/>
              </a:spcBef>
              <a:spcAft>
                <a:spcPts val="1000"/>
              </a:spcAft>
            </a:pPr>
            <a:r>
              <a:rPr lang="en-AU" sz="2000" b="1" dirty="0">
                <a:latin typeface="+mj-lt"/>
                <a:ea typeface="SimSun" panose="02010600030101010101" pitchFamily="2" charset="-122"/>
              </a:rPr>
              <a:t>Learning intentions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appreciate the usefulness of significant figures in expressing very large measurements.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be able to round very large numbers to a specified number of significant figures for comparison.</a:t>
            </a:r>
          </a:p>
          <a:p>
            <a:pPr lvl="2">
              <a:spcBef>
                <a:spcPts val="1200"/>
              </a:spcBef>
              <a:spcAft>
                <a:spcPts val="1000"/>
              </a:spcAft>
            </a:pPr>
            <a:r>
              <a:rPr lang="en-AU" sz="2000" b="1" dirty="0">
                <a:latin typeface="+mj-lt"/>
                <a:ea typeface="SimSun" panose="02010600030101010101" pitchFamily="2" charset="-122"/>
              </a:rPr>
              <a:t>Success criteria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compare two very large numbers expressed to two significant figures.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round a very large number to any number of significant figures.</a:t>
            </a:r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0050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A6BB-5732-522C-426E-E81228DC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Significant distances</a:t>
            </a:r>
            <a:r>
              <a:rPr lang="en-US" dirty="0"/>
              <a:t> – part 2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09B72-D60A-BABC-D423-287F7A493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Launch</a:t>
            </a:r>
          </a:p>
        </p:txBody>
      </p:sp>
      <p:pic>
        <p:nvPicPr>
          <p:cNvPr id="7" name="Picture 6" descr="This is an image of stars in the night sky, with some stars significantly larger or brighter than others. ">
            <a:extLst>
              <a:ext uri="{FF2B5EF4-FFF2-40B4-BE49-F238E27FC236}">
                <a16:creationId xmlns:a16="http://schemas.microsoft.com/office/drawing/2014/main" id="{D5CC0438-624E-39F7-A233-3F753FBDC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1345" y="1598501"/>
            <a:ext cx="5509309" cy="44701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A3A7B-7C48-C2BE-B5F3-E1941CAC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9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F35B-BE90-7A4A-988B-0ACA0EB1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Forming a right angle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AD6FF-314A-E1E7-BCB9-6ED972294B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Explore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C9EB9A-6E5F-A4D6-FBA0-FF537D76D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/>
              <a:t>If we know the Earth is directly between the sun and a particular star right now, how can we know when the Earth, Sun and star form a right angle?</a:t>
            </a:r>
          </a:p>
        </p:txBody>
      </p:sp>
      <p:pic>
        <p:nvPicPr>
          <p:cNvPr id="3" name="Picture 2" descr="This is an image of a Desmos graph, representing the sun as a circle, with a distance of 149 600 000 km from Earth. The Earth is directly between the Sun and a star numbered 1. ">
            <a:extLst>
              <a:ext uri="{FF2B5EF4-FFF2-40B4-BE49-F238E27FC236}">
                <a16:creationId xmlns:a16="http://schemas.microsoft.com/office/drawing/2014/main" id="{2A2D1F9A-9D9A-EABC-EC1C-151CAC42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283" y="2660050"/>
            <a:ext cx="8969433" cy="34012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D28B0-2542-D503-1B77-60D495971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21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BFEC19-A588-847B-4567-F4D72545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significant figures – part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D4516-CE1E-4593-6B17-03D16568F9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1052715"/>
            <a:ext cx="10080000" cy="310015"/>
          </a:xfrm>
        </p:spPr>
        <p:txBody>
          <a:bodyPr/>
          <a:lstStyle/>
          <a:p>
            <a:r>
              <a:rPr lang="en-US" dirty="0"/>
              <a:t>How many significant figures?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A034889-27F6-4EC8-5915-63F227A73B43}"/>
              </a:ext>
            </a:extLst>
          </p:cNvPr>
          <p:cNvSpPr txBox="1">
            <a:spLocks/>
          </p:cNvSpPr>
          <p:nvPr/>
        </p:nvSpPr>
        <p:spPr>
          <a:xfrm>
            <a:off x="360000" y="1541349"/>
            <a:ext cx="10080000" cy="3100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Worked example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FC60DD-78C8-37EE-B71B-93860CC86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6180500" cy="108900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1800" dirty="0"/>
              <a:t>The distance from the Earth to the Sun is 149 600 000 km.</a:t>
            </a:r>
          </a:p>
          <a:p>
            <a:pPr>
              <a:lnSpc>
                <a:spcPct val="114000"/>
              </a:lnSpc>
            </a:pPr>
            <a:r>
              <a:rPr lang="en-US" sz="1800" dirty="0"/>
              <a:t>This measurement has 4 significant figures: </a:t>
            </a:r>
            <a:r>
              <a:rPr lang="en-US" sz="1800" u="sng" dirty="0"/>
              <a:t>149 6</a:t>
            </a:r>
            <a:r>
              <a:rPr lang="en-US" sz="1800" dirty="0"/>
              <a:t>00 000</a:t>
            </a:r>
            <a:endParaRPr lang="en-US" sz="1800" u="sng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33336C8C-09BB-5E47-A17F-655D7DB1B992}"/>
              </a:ext>
            </a:extLst>
          </p:cNvPr>
          <p:cNvSpPr/>
          <p:nvPr/>
        </p:nvSpPr>
        <p:spPr>
          <a:xfrm>
            <a:off x="38100" y="3336159"/>
            <a:ext cx="2578100" cy="1132327"/>
          </a:xfrm>
          <a:prstGeom prst="wedgeEllipseCallout">
            <a:avLst>
              <a:gd name="adj1" fmla="val 5056"/>
              <a:gd name="adj2" fmla="val -65734"/>
            </a:avLst>
          </a:prstGeom>
          <a:solidFill>
            <a:srgbClr val="6C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are the significant figures in this question?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3E8CAD-FD80-0E56-9031-89FB255320B7}"/>
              </a:ext>
            </a:extLst>
          </p:cNvPr>
          <p:cNvSpPr/>
          <p:nvPr/>
        </p:nvSpPr>
        <p:spPr>
          <a:xfrm>
            <a:off x="2171700" y="3844158"/>
            <a:ext cx="1435100" cy="11132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digits before all the zeroes on the end.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81C514D6-8A4D-6132-ED23-E57FB604F721}"/>
              </a:ext>
            </a:extLst>
          </p:cNvPr>
          <p:cNvSpPr/>
          <p:nvPr/>
        </p:nvSpPr>
        <p:spPr>
          <a:xfrm>
            <a:off x="3670300" y="3299387"/>
            <a:ext cx="2159000" cy="1132327"/>
          </a:xfrm>
          <a:prstGeom prst="wedgeEllipseCallout">
            <a:avLst>
              <a:gd name="adj1" fmla="val -65648"/>
              <a:gd name="adj2" fmla="val -68725"/>
            </a:avLst>
          </a:prstGeom>
          <a:solidFill>
            <a:srgbClr val="6C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Why are they called significant?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CA3190-8B39-EF00-C76A-6F95BAED4753}"/>
              </a:ext>
            </a:extLst>
          </p:cNvPr>
          <p:cNvSpPr/>
          <p:nvPr/>
        </p:nvSpPr>
        <p:spPr>
          <a:xfrm>
            <a:off x="4427900" y="4354186"/>
            <a:ext cx="2159000" cy="603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They tell us the size of the number.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98C839C-68BB-C29C-16B7-F8C0DE5F2573}"/>
              </a:ext>
            </a:extLst>
          </p:cNvPr>
          <p:cNvSpPr txBox="1">
            <a:spLocks/>
          </p:cNvSpPr>
          <p:nvPr/>
        </p:nvSpPr>
        <p:spPr>
          <a:xfrm>
            <a:off x="360000" y="4913795"/>
            <a:ext cx="6421800" cy="1132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Your turn</a:t>
            </a:r>
          </a:p>
          <a:p>
            <a:pPr>
              <a:lnSpc>
                <a:spcPct val="114000"/>
              </a:lnSpc>
            </a:pPr>
            <a:r>
              <a:rPr lang="en-US" sz="1800" dirty="0"/>
              <a:t>The distance  from Earth to Mars is 54 600 000 km. How many significant figures is the measurement?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8C3A321-8124-C0D8-98F8-3072C32DDEBB}"/>
              </a:ext>
            </a:extLst>
          </p:cNvPr>
          <p:cNvSpPr txBox="1">
            <a:spLocks/>
          </p:cNvSpPr>
          <p:nvPr/>
        </p:nvSpPr>
        <p:spPr>
          <a:xfrm>
            <a:off x="360000" y="6196375"/>
            <a:ext cx="6421800" cy="603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800" dirty="0"/>
              <a:t>Three significant figures. 5, 4 and 6 are significant figures.</a:t>
            </a:r>
            <a:endParaRPr lang="en-US" sz="1600" dirty="0"/>
          </a:p>
        </p:txBody>
      </p:sp>
      <p:pic>
        <p:nvPicPr>
          <p:cNvPr id="1026" name="Picture 2" descr="An image of the Earth, as seen from space,  with the sun in the background.">
            <a:extLst>
              <a:ext uri="{FF2B5EF4-FFF2-40B4-BE49-F238E27FC236}">
                <a16:creationId xmlns:a16="http://schemas.microsoft.com/office/drawing/2014/main" id="{7838289D-73A3-2129-7075-01D698C3FD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00" y="2339999"/>
            <a:ext cx="44518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DCE5C-48CD-860B-19F6-36D362D6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5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2" grpId="0" animBg="1"/>
      <p:bldP spid="14" grpId="0" animBg="1"/>
      <p:bldP spid="14" grpId="1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DB21F1-FC31-07F2-205B-56F366C4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significant figures – part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29065D-CBD5-2B59-5C1D-FA14ABB86C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861365"/>
            <a:ext cx="10080000" cy="310015"/>
          </a:xfrm>
        </p:spPr>
        <p:txBody>
          <a:bodyPr/>
          <a:lstStyle/>
          <a:p>
            <a:r>
              <a:rPr lang="en-US" dirty="0"/>
              <a:t>How many significant figures?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6EC3FC9-1F93-570A-1178-E8181B253D3B}"/>
              </a:ext>
            </a:extLst>
          </p:cNvPr>
          <p:cNvSpPr txBox="1">
            <a:spLocks/>
          </p:cNvSpPr>
          <p:nvPr/>
        </p:nvSpPr>
        <p:spPr>
          <a:xfrm>
            <a:off x="360000" y="1362730"/>
            <a:ext cx="10080000" cy="3100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Worked example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00EBE9-A83A-75CD-A2CE-D43E6FA0A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7933100" cy="1228701"/>
          </a:xfrm>
        </p:spPr>
        <p:txBody>
          <a:bodyPr/>
          <a:lstStyle/>
          <a:p>
            <a:r>
              <a:rPr lang="en-US" sz="1800" dirty="0"/>
              <a:t>The distance from the Earth to the Sun is </a:t>
            </a:r>
            <a:r>
              <a:rPr lang="en-US" sz="1800" u="sng" dirty="0"/>
              <a:t>15</a:t>
            </a:r>
            <a:r>
              <a:rPr lang="en-US" sz="1800" dirty="0"/>
              <a:t>0 000 000 km.</a:t>
            </a:r>
          </a:p>
          <a:p>
            <a:r>
              <a:rPr lang="en-US" sz="1800" dirty="0"/>
              <a:t>This measurement has 2 significant figures: 150 000 000.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D025905-D8DA-6EDE-CD2A-5282ADCF7DFA}"/>
              </a:ext>
            </a:extLst>
          </p:cNvPr>
          <p:cNvSpPr txBox="1">
            <a:spLocks/>
          </p:cNvSpPr>
          <p:nvPr/>
        </p:nvSpPr>
        <p:spPr>
          <a:xfrm>
            <a:off x="360000" y="3429000"/>
            <a:ext cx="7933100" cy="1409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+mj-lt"/>
              </a:rPr>
              <a:t>Your turn</a:t>
            </a:r>
          </a:p>
          <a:p>
            <a:r>
              <a:rPr lang="en-US" sz="1800" dirty="0"/>
              <a:t>The distance from Earth to Neptune is 4 616 400 000 km. How many significant figures is this measurement?</a:t>
            </a:r>
            <a:endParaRPr lang="en-US" sz="1800" u="sng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C149F73-B3E4-2BAB-9DF8-ABC856A2762E}"/>
              </a:ext>
            </a:extLst>
          </p:cNvPr>
          <p:cNvSpPr txBox="1">
            <a:spLocks/>
          </p:cNvSpPr>
          <p:nvPr/>
        </p:nvSpPr>
        <p:spPr>
          <a:xfrm>
            <a:off x="360000" y="5071298"/>
            <a:ext cx="7933100" cy="122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5 significant figures. 4, 6, 1, 6 and 4 are significant figures.</a:t>
            </a:r>
            <a:endParaRPr lang="en-US" sz="1600" u="sng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40C7B-71F4-A30D-24F3-F9CF6460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24300" y="4381500"/>
            <a:ext cx="6731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An image of our solar system, with planets Mercury, Venus, Earth, Mars and Saturn all in their orbit around the sun. ">
            <a:extLst>
              <a:ext uri="{FF2B5EF4-FFF2-40B4-BE49-F238E27FC236}">
                <a16:creationId xmlns:a16="http://schemas.microsoft.com/office/drawing/2014/main" id="{646F5AC6-51EE-317E-13A6-A328575F7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88" y="2339999"/>
            <a:ext cx="302161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D676-29FD-99A7-99E4-9F167B60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1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C7301A-5E01-9D29-8210-EE4CF01C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with significant figures – part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D2C112-19C4-2F7A-96EF-2D3DBFE309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1052715"/>
            <a:ext cx="10080000" cy="310015"/>
          </a:xfrm>
        </p:spPr>
        <p:txBody>
          <a:bodyPr/>
          <a:lstStyle/>
          <a:p>
            <a:r>
              <a:rPr lang="en-US" dirty="0"/>
              <a:t>Two significant figures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D6EE025-471C-7EF7-3290-E059975F4BD5}"/>
              </a:ext>
            </a:extLst>
          </p:cNvPr>
          <p:cNvSpPr txBox="1">
            <a:spLocks/>
          </p:cNvSpPr>
          <p:nvPr/>
        </p:nvSpPr>
        <p:spPr>
          <a:xfrm>
            <a:off x="360000" y="1541349"/>
            <a:ext cx="10080000" cy="3100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Worked example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9E770D-A7F8-1291-D3DA-FDF333204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2339999"/>
            <a:ext cx="6837865" cy="158124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1800" dirty="0"/>
              <a:t>The distance from the Earth to a star is measured to be </a:t>
            </a:r>
            <a:r>
              <a:rPr lang="en-US" sz="1800" u="sng" dirty="0"/>
              <a:t>71</a:t>
            </a:r>
            <a:r>
              <a:rPr lang="en-US" sz="1800" dirty="0"/>
              <a:t>9 536 257 km.</a:t>
            </a:r>
          </a:p>
          <a:p>
            <a:pPr>
              <a:lnSpc>
                <a:spcPct val="114000"/>
              </a:lnSpc>
            </a:pPr>
            <a:r>
              <a:rPr lang="en-US" sz="1800" dirty="0"/>
              <a:t>Rounded to 2 significant figures, this becomes 720 000 000 km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B75C103-FFC4-7ECD-7EB5-DE02CFC7BA67}"/>
              </a:ext>
            </a:extLst>
          </p:cNvPr>
          <p:cNvSpPr/>
          <p:nvPr/>
        </p:nvSpPr>
        <p:spPr>
          <a:xfrm>
            <a:off x="495299" y="3338568"/>
            <a:ext cx="2539215" cy="1143101"/>
          </a:xfrm>
          <a:prstGeom prst="wedgeEllipseCallout">
            <a:avLst>
              <a:gd name="adj1" fmla="val 5056"/>
              <a:gd name="adj2" fmla="val -65734"/>
            </a:avLst>
          </a:prstGeom>
          <a:solidFill>
            <a:srgbClr val="6C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Why are the digits to the left more significant?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606E11-586A-78F1-FFC9-ECF56C9A4F99}"/>
              </a:ext>
            </a:extLst>
          </p:cNvPr>
          <p:cNvSpPr/>
          <p:nvPr/>
        </p:nvSpPr>
        <p:spPr>
          <a:xfrm>
            <a:off x="2686343" y="3514400"/>
            <a:ext cx="1569444" cy="11431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They represent a larger part of the number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2E229C31-D249-4F85-C92B-52FDBD45498F}"/>
              </a:ext>
            </a:extLst>
          </p:cNvPr>
          <p:cNvSpPr/>
          <p:nvPr/>
        </p:nvSpPr>
        <p:spPr>
          <a:xfrm>
            <a:off x="4543055" y="3227381"/>
            <a:ext cx="2539215" cy="1059254"/>
          </a:xfrm>
          <a:prstGeom prst="wedgeEllipseCallout">
            <a:avLst>
              <a:gd name="adj1" fmla="val -43884"/>
              <a:gd name="adj2" fmla="val -61995"/>
            </a:avLst>
          </a:prstGeom>
          <a:solidFill>
            <a:srgbClr val="6C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is it helpful to round these large numbers?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C6087B-5EDA-1045-CBB4-77063CE9920E}"/>
              </a:ext>
            </a:extLst>
          </p:cNvPr>
          <p:cNvSpPr/>
          <p:nvPr/>
        </p:nvSpPr>
        <p:spPr>
          <a:xfrm>
            <a:off x="4577054" y="4178969"/>
            <a:ext cx="2367542" cy="723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They are more easily read and compared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E36843A-6B28-7C7F-5943-6DD4B33754E0}"/>
              </a:ext>
            </a:extLst>
          </p:cNvPr>
          <p:cNvSpPr txBox="1">
            <a:spLocks/>
          </p:cNvSpPr>
          <p:nvPr/>
        </p:nvSpPr>
        <p:spPr>
          <a:xfrm>
            <a:off x="359999" y="4656458"/>
            <a:ext cx="7185175" cy="1320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Your turn</a:t>
            </a:r>
          </a:p>
          <a:p>
            <a:pPr>
              <a:lnSpc>
                <a:spcPct val="114000"/>
              </a:lnSpc>
            </a:pPr>
            <a:r>
              <a:rPr lang="en-US" sz="1800" dirty="0"/>
              <a:t>The distance from Earth to a star is 7 818 534 927 km. Round this measurement to 2 significant figures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0966414-D24B-F461-60C5-7E8A044E2137}"/>
              </a:ext>
            </a:extLst>
          </p:cNvPr>
          <p:cNvSpPr txBox="1">
            <a:spLocks/>
          </p:cNvSpPr>
          <p:nvPr/>
        </p:nvSpPr>
        <p:spPr>
          <a:xfrm>
            <a:off x="322362" y="5886442"/>
            <a:ext cx="7185175" cy="378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800" dirty="0"/>
              <a:t>7 800 000 000 km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8A315-0382-F803-C840-8C459A76F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19499" y="5435143"/>
            <a:ext cx="3175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An image of the Earth, as seen from space,  with the sun in the background. ">
            <a:extLst>
              <a:ext uri="{FF2B5EF4-FFF2-40B4-BE49-F238E27FC236}">
                <a16:creationId xmlns:a16="http://schemas.microsoft.com/office/drawing/2014/main" id="{BD071C59-F9A2-90A2-110A-902B484F9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38" y="2339999"/>
            <a:ext cx="4327162" cy="41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0FAF4-9D64-BFFE-734A-D7480F486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47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9" grpId="0" animBg="1"/>
      <p:bldP spid="11" grpId="0" animBg="1"/>
      <p:bldP spid="11" grpId="1" animBg="1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3DD83C-0DAD-C7E1-CC6D-F1E38725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with significant figures – part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257830-D5C5-FAD5-A226-0144DC3356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1052715"/>
            <a:ext cx="10080000" cy="310015"/>
          </a:xfrm>
        </p:spPr>
        <p:txBody>
          <a:bodyPr/>
          <a:lstStyle/>
          <a:p>
            <a:r>
              <a:rPr lang="en-US" dirty="0"/>
              <a:t>Rounding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E0CB4D3-3715-28F1-BA6A-B5C288C63638}"/>
              </a:ext>
            </a:extLst>
          </p:cNvPr>
          <p:cNvSpPr txBox="1">
            <a:spLocks/>
          </p:cNvSpPr>
          <p:nvPr/>
        </p:nvSpPr>
        <p:spPr>
          <a:xfrm>
            <a:off x="360000" y="1541349"/>
            <a:ext cx="10080000" cy="3100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Worked example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E90DF7-E4B2-F285-2F75-41AB705EE7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7755300" cy="1609701"/>
          </a:xfrm>
        </p:spPr>
        <p:txBody>
          <a:bodyPr/>
          <a:lstStyle/>
          <a:p>
            <a:r>
              <a:rPr lang="en-US" sz="1800" dirty="0"/>
              <a:t>The distance from the Earth to Jupiter is measured to be </a:t>
            </a:r>
            <a:r>
              <a:rPr lang="en-US" sz="1800" u="sng" dirty="0"/>
              <a:t>862</a:t>
            </a:r>
            <a:r>
              <a:rPr lang="en-US" sz="1800" dirty="0"/>
              <a:t> 054 231 km.</a:t>
            </a:r>
          </a:p>
          <a:p>
            <a:r>
              <a:rPr lang="en-US" sz="1800" dirty="0"/>
              <a:t>Rounded to 3 significant figures, this becomes 862 000 000 km.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2009B39-BCC1-B2DB-CBAA-F1B1D1FF9D9F}"/>
              </a:ext>
            </a:extLst>
          </p:cNvPr>
          <p:cNvSpPr txBox="1">
            <a:spLocks/>
          </p:cNvSpPr>
          <p:nvPr/>
        </p:nvSpPr>
        <p:spPr>
          <a:xfrm>
            <a:off x="360000" y="3429000"/>
            <a:ext cx="7082200" cy="1609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+mj-lt"/>
              </a:rPr>
              <a:t>Your turn</a:t>
            </a:r>
          </a:p>
          <a:p>
            <a:r>
              <a:rPr lang="en-US" sz="1800" dirty="0"/>
              <a:t>The distance from Earth to Mercury is 209 514 372 km.</a:t>
            </a:r>
          </a:p>
          <a:p>
            <a:r>
              <a:rPr lang="en-US" sz="1800" dirty="0"/>
              <a:t>Round this measurement to 2 significant figures.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BA4749A-E2ED-FE9E-195F-E8389F86CF9A}"/>
              </a:ext>
            </a:extLst>
          </p:cNvPr>
          <p:cNvSpPr txBox="1">
            <a:spLocks/>
          </p:cNvSpPr>
          <p:nvPr/>
        </p:nvSpPr>
        <p:spPr>
          <a:xfrm>
            <a:off x="360000" y="5038701"/>
            <a:ext cx="7082200" cy="600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j-lt"/>
              </a:rPr>
              <a:t>210 000 000 km</a:t>
            </a:r>
            <a:endParaRPr lang="en-US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C61B88-3010-58C5-9EF5-1F3FA2526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33371" y="4369774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An image of the Earth as seen from space. ">
            <a:extLst>
              <a:ext uri="{FF2B5EF4-FFF2-40B4-BE49-F238E27FC236}">
                <a16:creationId xmlns:a16="http://schemas.microsoft.com/office/drawing/2014/main" id="{9F9AF010-339E-50DD-B18E-6CC047CF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17" y="2267701"/>
            <a:ext cx="3146183" cy="41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E4A5D-204F-6617-BBC0-1CAF8FD3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93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01DFD-4672-433C-9F3E-8635A16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982800"/>
            <a:ext cx="10260002" cy="522000"/>
          </a:xfrm>
        </p:spPr>
        <p:txBody>
          <a:bodyPr/>
          <a:lstStyle/>
          <a:p>
            <a:r>
              <a:rPr lang="en-AU" dirty="0"/>
              <a:t>Success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072C6-B887-FDC8-0E0A-4B8EA4B29E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980000"/>
            <a:ext cx="11496675" cy="4210050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1800" dirty="0"/>
              <a:t>I can determine the number of significant figures in a measurement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1800" dirty="0"/>
              <a:t>I can round a number to a specified number of significant figures</a:t>
            </a:r>
          </a:p>
          <a:p>
            <a:endParaRPr lang="en-AU" sz="1800" dirty="0"/>
          </a:p>
          <a:p>
            <a:endParaRPr lang="en-US" sz="1800" b="1" dirty="0"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61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updated-template.potx" id="{CFB5B524-3546-40BF-AADD-32F92B0624E1}" vid="{4DE3A013-8EF5-4F08-AE49-9E37C639D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878</Words>
  <Application>Microsoft Office PowerPoint</Application>
  <PresentationFormat>Widescreen</PresentationFormat>
  <Paragraphs>126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Public Sans</vt:lpstr>
      <vt:lpstr>Public Sans Light</vt:lpstr>
      <vt:lpstr>Symbol</vt:lpstr>
      <vt:lpstr>Times New Roman</vt:lpstr>
      <vt:lpstr>NSWG Corporate</vt:lpstr>
      <vt:lpstr>Significant distances</vt:lpstr>
      <vt:lpstr>Significant distances – part 1</vt:lpstr>
      <vt:lpstr>Significant distances – part 2</vt:lpstr>
      <vt:lpstr>Forming a right angle</vt:lpstr>
      <vt:lpstr>Identifying significant figures – part 1</vt:lpstr>
      <vt:lpstr>Identifying significant figures – part 2</vt:lpstr>
      <vt:lpstr>Rounding with significant figures – part 1</vt:lpstr>
      <vt:lpstr>Rounding with significant figures – part 2</vt:lpstr>
      <vt:lpstr>Success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S5 – U2 – L7 – significant distances</dc:title>
  <dc:creator>NSW Department of Education</dc:creator>
  <dcterms:created xsi:type="dcterms:W3CDTF">2023-04-05T04:13:31Z</dcterms:created>
  <dcterms:modified xsi:type="dcterms:W3CDTF">2023-04-05T04:14:00Z</dcterms:modified>
</cp:coreProperties>
</file>